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7" r:id="rId3"/>
    <p:sldId id="262" r:id="rId4"/>
    <p:sldId id="263" r:id="rId5"/>
    <p:sldId id="265" r:id="rId6"/>
    <p:sldId id="281" r:id="rId7"/>
    <p:sldId id="290" r:id="rId8"/>
    <p:sldId id="279" r:id="rId9"/>
    <p:sldId id="268" r:id="rId10"/>
    <p:sldId id="269" r:id="rId11"/>
    <p:sldId id="284" r:id="rId12"/>
    <p:sldId id="270" r:id="rId13"/>
    <p:sldId id="278" r:id="rId14"/>
    <p:sldId id="271" r:id="rId15"/>
    <p:sldId id="272" r:id="rId16"/>
    <p:sldId id="273" r:id="rId17"/>
    <p:sldId id="274" r:id="rId18"/>
    <p:sldId id="275" r:id="rId19"/>
    <p:sldId id="276" r:id="rId20"/>
    <p:sldId id="282"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85" autoAdjust="0"/>
    <p:restoredTop sz="94690"/>
  </p:normalViewPr>
  <p:slideViewPr>
    <p:cSldViewPr snapToGrid="0">
      <p:cViewPr varScale="1">
        <p:scale>
          <a:sx n="84" d="100"/>
          <a:sy n="84" d="100"/>
        </p:scale>
        <p:origin x="184" y="5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2" d="100"/>
        <a:sy n="62" d="100"/>
      </p:scale>
      <p:origin x="0" y="0"/>
    </p:cViewPr>
  </p:sorterViewPr>
  <p:notesViewPr>
    <p:cSldViewPr snapToGrid="0" showGuides="1">
      <p:cViewPr varScale="1">
        <p:scale>
          <a:sx n="94" d="100"/>
          <a:sy n="94" d="100"/>
        </p:scale>
        <p:origin x="3608"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F2306-E864-8A4F-B8E9-DC5EDC2C83B7}" type="datetimeFigureOut">
              <a:rPr lang="en-US" smtClean="0"/>
              <a:t>10/30/20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82C52-1372-5F48-BE9D-B58AA635FA5F}" type="slidenum">
              <a:rPr lang="en-US" smtClean="0"/>
              <a:t>‹#›</a:t>
            </a:fld>
            <a:endParaRPr lang="en-US"/>
          </a:p>
        </p:txBody>
      </p:sp>
    </p:spTree>
    <p:extLst>
      <p:ext uri="{BB962C8B-B14F-4D97-AF65-F5344CB8AC3E}">
        <p14:creationId xmlns:p14="http://schemas.microsoft.com/office/powerpoint/2010/main" val="331416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iencedirect.com/science/journal/0889490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ciencedirect.com/science/journal/08894906/52/supp/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82C52-1372-5F48-BE9D-B58AA635FA5F}" type="slidenum">
              <a:rPr lang="en-US" smtClean="0"/>
              <a:t>1</a:t>
            </a:fld>
            <a:endParaRPr lang="en-US" dirty="0"/>
          </a:p>
        </p:txBody>
      </p:sp>
    </p:spTree>
    <p:extLst>
      <p:ext uri="{BB962C8B-B14F-4D97-AF65-F5344CB8AC3E}">
        <p14:creationId xmlns:p14="http://schemas.microsoft.com/office/powerpoint/2010/main" val="96513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10</a:t>
            </a:fld>
            <a:endParaRPr lang="en-US"/>
          </a:p>
        </p:txBody>
      </p:sp>
    </p:spTree>
    <p:extLst>
      <p:ext uri="{BB962C8B-B14F-4D97-AF65-F5344CB8AC3E}">
        <p14:creationId xmlns:p14="http://schemas.microsoft.com/office/powerpoint/2010/main" val="259492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11</a:t>
            </a:fld>
            <a:endParaRPr lang="en-US"/>
          </a:p>
        </p:txBody>
      </p:sp>
    </p:spTree>
    <p:extLst>
      <p:ext uri="{BB962C8B-B14F-4D97-AF65-F5344CB8AC3E}">
        <p14:creationId xmlns:p14="http://schemas.microsoft.com/office/powerpoint/2010/main" val="350278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 5</a:t>
            </a:r>
          </a:p>
          <a:p>
            <a:r>
              <a:rPr lang="en-US" sz="1200" b="0" i="1" u="none" strike="noStrike" kern="1200">
                <a:solidFill>
                  <a:schemeClr val="tx1"/>
                </a:solidFill>
                <a:effectLst/>
                <a:latin typeface="+mn-lt"/>
                <a:ea typeface="+mn-ea"/>
                <a:cs typeface="+mn-cs"/>
              </a:rPr>
              <a:t> Business Communication Quarterly</a:t>
            </a:r>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,Volume 71,Number 1,March 20085-9DOI:10.1177/1080569907313147© 2008 by the Association for Business Communication</a:t>
            </a:r>
          </a:p>
          <a:p>
            <a:r>
              <a:rPr lang="en-US" sz="1200" b="1" i="0" u="none" strike="noStrike" kern="1200">
                <a:solidFill>
                  <a:schemeClr val="tx1"/>
                </a:solidFill>
                <a:effectLst/>
                <a:latin typeface="+mn-lt"/>
                <a:ea typeface="+mn-ea"/>
                <a:cs typeface="+mn-cs"/>
              </a:rPr>
              <a:t>THE 2007 MEADA GIBBSOUTSTANDING TEACHER AWARD</a:t>
            </a:r>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Editor’s Note: </a:t>
            </a:r>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In lieu of this issue’s editorial, I am pleased to offer instead two </a:t>
            </a:r>
            <a:r>
              <a:rPr lang="en-US" sz="1200" b="0" i="0" u="none" strike="noStrike" kern="1200" err="1">
                <a:solidFill>
                  <a:schemeClr val="tx1"/>
                </a:solidFill>
                <a:effectLst/>
                <a:latin typeface="+mn-lt"/>
                <a:ea typeface="+mn-ea"/>
                <a:cs typeface="+mn-cs"/>
              </a:rPr>
              <a:t>piecesrelated</a:t>
            </a:r>
            <a:r>
              <a:rPr lang="en-US" sz="1200" b="0" i="0" u="none" strike="noStrike" kern="1200">
                <a:solidFill>
                  <a:schemeClr val="tx1"/>
                </a:solidFill>
                <a:effectLst/>
                <a:latin typeface="+mn-lt"/>
                <a:ea typeface="+mn-ea"/>
                <a:cs typeface="+mn-cs"/>
              </a:rPr>
              <a:t> to the 2007 </a:t>
            </a:r>
            <a:r>
              <a:rPr lang="en-US" sz="1200" b="0" i="0" u="none" strike="noStrike" kern="1200" err="1">
                <a:solidFill>
                  <a:schemeClr val="tx1"/>
                </a:solidFill>
                <a:effectLst/>
                <a:latin typeface="+mn-lt"/>
                <a:ea typeface="+mn-ea"/>
                <a:cs typeface="+mn-cs"/>
              </a:rPr>
              <a:t>Meada</a:t>
            </a:r>
            <a:r>
              <a:rPr lang="en-US" sz="1200" b="0" i="0" u="none" strike="noStrike" kern="1200">
                <a:solidFill>
                  <a:schemeClr val="tx1"/>
                </a:solidFill>
                <a:effectLst/>
                <a:latin typeface="+mn-lt"/>
                <a:ea typeface="+mn-ea"/>
                <a:cs typeface="+mn-cs"/>
              </a:rPr>
              <a:t> Gibbs Outstanding Teacher Award, which was </a:t>
            </a:r>
            <a:r>
              <a:rPr lang="en-US" sz="1200" b="0" i="0" u="none" strike="noStrike" kern="1200" err="1">
                <a:solidFill>
                  <a:schemeClr val="tx1"/>
                </a:solidFill>
                <a:effectLst/>
                <a:latin typeface="+mn-lt"/>
                <a:ea typeface="+mn-ea"/>
                <a:cs typeface="+mn-cs"/>
              </a:rPr>
              <a:t>presentedto</a:t>
            </a:r>
            <a:r>
              <a:rPr lang="en-US" sz="1200" b="0" i="0" u="none" strike="noStrike" kern="1200">
                <a:solidFill>
                  <a:schemeClr val="tx1"/>
                </a:solidFill>
                <a:effectLst/>
                <a:latin typeface="+mn-lt"/>
                <a:ea typeface="+mn-ea"/>
                <a:cs typeface="+mn-cs"/>
              </a:rPr>
              <a:t> Carol </a:t>
            </a:r>
            <a:r>
              <a:rPr lang="en-US" sz="1200" b="0" i="0" u="none" strike="noStrike" kern="1200" err="1">
                <a:solidFill>
                  <a:schemeClr val="tx1"/>
                </a:solidFill>
                <a:effectLst/>
                <a:latin typeface="+mn-lt"/>
                <a:ea typeface="+mn-ea"/>
                <a:cs typeface="+mn-cs"/>
              </a:rPr>
              <a:t>Roever</a:t>
            </a:r>
            <a:r>
              <a:rPr lang="en-US" sz="1200" b="0" i="0" u="none" strike="noStrike" kern="1200">
                <a:solidFill>
                  <a:schemeClr val="tx1"/>
                </a:solidFill>
                <a:effectLst/>
                <a:latin typeface="+mn-lt"/>
                <a:ea typeface="+mn-ea"/>
                <a:cs typeface="+mn-cs"/>
              </a:rPr>
              <a:t> at the Annual Convention in Washington, DC, in October 2007. A brief history of the award and an introduction to Carol’s achievements is offered by </a:t>
            </a:r>
            <a:r>
              <a:rPr lang="en-US" sz="1200" b="0" i="0" u="none" strike="noStrike" kern="1200" err="1">
                <a:solidFill>
                  <a:schemeClr val="tx1"/>
                </a:solidFill>
                <a:effectLst/>
                <a:latin typeface="+mn-lt"/>
                <a:ea typeface="+mn-ea"/>
                <a:cs typeface="+mn-cs"/>
              </a:rPr>
              <a:t>MarilynDyrud</a:t>
            </a:r>
            <a:r>
              <a:rPr lang="en-US" sz="1200" b="0" i="0" u="none" strike="noStrike" kern="1200">
                <a:solidFill>
                  <a:schemeClr val="tx1"/>
                </a:solidFill>
                <a:effectLst/>
                <a:latin typeface="+mn-lt"/>
                <a:ea typeface="+mn-ea"/>
                <a:cs typeface="+mn-cs"/>
              </a:rPr>
              <a:t>, Chair of the ABC Teaching Committee, which coordinates the nomination </a:t>
            </a:r>
            <a:r>
              <a:rPr lang="en-US" sz="1200" b="0" i="0" u="none" strike="noStrike" kern="1200" err="1">
                <a:solidFill>
                  <a:schemeClr val="tx1"/>
                </a:solidFill>
                <a:effectLst/>
                <a:latin typeface="+mn-lt"/>
                <a:ea typeface="+mn-ea"/>
                <a:cs typeface="+mn-cs"/>
              </a:rPr>
              <a:t>andselection</a:t>
            </a:r>
            <a:r>
              <a:rPr lang="en-US" sz="1200" b="0" i="0" u="none" strike="noStrike" kern="1200">
                <a:solidFill>
                  <a:schemeClr val="tx1"/>
                </a:solidFill>
                <a:effectLst/>
                <a:latin typeface="+mn-lt"/>
                <a:ea typeface="+mn-ea"/>
                <a:cs typeface="+mn-cs"/>
              </a:rPr>
              <a:t> process for this award. Following this introduction, you will find Carol’s state-</a:t>
            </a:r>
            <a:r>
              <a:rPr lang="en-US" sz="1200" b="0" i="0" u="none" strike="noStrike" kern="1200" err="1">
                <a:solidFill>
                  <a:schemeClr val="tx1"/>
                </a:solidFill>
                <a:effectLst/>
                <a:latin typeface="+mn-lt"/>
                <a:ea typeface="+mn-ea"/>
                <a:cs typeface="+mn-cs"/>
              </a:rPr>
              <a:t>ment</a:t>
            </a:r>
            <a:r>
              <a:rPr lang="en-US" sz="1200" b="0" i="0" u="none" strike="noStrike" kern="1200">
                <a:solidFill>
                  <a:schemeClr val="tx1"/>
                </a:solidFill>
                <a:effectLst/>
                <a:latin typeface="+mn-lt"/>
                <a:ea typeface="+mn-ea"/>
                <a:cs typeface="+mn-cs"/>
              </a:rPr>
              <a:t> of her teaching philosophy, submitted as part of her nomination packet. </a:t>
            </a:r>
            <a:r>
              <a:rPr lang="en-US" sz="1200" b="0" i="0" u="none" strike="noStrike" kern="1200" err="1">
                <a:solidFill>
                  <a:schemeClr val="tx1"/>
                </a:solidFill>
                <a:effectLst/>
                <a:latin typeface="+mn-lt"/>
                <a:ea typeface="+mn-ea"/>
                <a:cs typeface="+mn-cs"/>
              </a:rPr>
              <a:t>Herteaching</a:t>
            </a:r>
            <a:r>
              <a:rPr lang="en-US" sz="1200" b="0" i="0" u="none" strike="noStrike" kern="1200">
                <a:solidFill>
                  <a:schemeClr val="tx1"/>
                </a:solidFill>
                <a:effectLst/>
                <a:latin typeface="+mn-lt"/>
                <a:ea typeface="+mn-ea"/>
                <a:cs typeface="+mn-cs"/>
              </a:rPr>
              <a:t> philosophy stands as an especially memorable statement of the central </a:t>
            </a:r>
            <a:r>
              <a:rPr lang="en-US" sz="1200" b="0" i="0" u="none" strike="noStrike" kern="1200" err="1">
                <a:solidFill>
                  <a:schemeClr val="tx1"/>
                </a:solidFill>
                <a:effectLst/>
                <a:latin typeface="+mn-lt"/>
                <a:ea typeface="+mn-ea"/>
                <a:cs typeface="+mn-cs"/>
              </a:rPr>
              <a:t>val-ues</a:t>
            </a:r>
            <a:r>
              <a:rPr lang="en-US" sz="1200" b="0" i="0" u="none" strike="noStrike" kern="1200">
                <a:solidFill>
                  <a:schemeClr val="tx1"/>
                </a:solidFill>
                <a:effectLst/>
                <a:latin typeface="+mn-lt"/>
                <a:ea typeface="+mn-ea"/>
                <a:cs typeface="+mn-cs"/>
              </a:rPr>
              <a:t> that guide good teaching—even, as Carol reminds us, in the face of our need </a:t>
            </a:r>
            <a:r>
              <a:rPr lang="en-US" sz="1200" b="0" i="0" u="none" strike="noStrike" kern="1200" err="1">
                <a:solidFill>
                  <a:schemeClr val="tx1"/>
                </a:solidFill>
                <a:effectLst/>
                <a:latin typeface="+mn-lt"/>
                <a:ea typeface="+mn-ea"/>
                <a:cs typeface="+mn-cs"/>
              </a:rPr>
              <a:t>toconstantly</a:t>
            </a:r>
            <a:r>
              <a:rPr lang="en-US" sz="1200" b="0" i="0" u="none" strike="noStrike" kern="1200">
                <a:solidFill>
                  <a:schemeClr val="tx1"/>
                </a:solidFill>
                <a:effectLst/>
                <a:latin typeface="+mn-lt"/>
                <a:ea typeface="+mn-ea"/>
                <a:cs typeface="+mn-cs"/>
              </a:rPr>
              <a:t> change and adapt to our ever-evolving field.</a:t>
            </a:r>
          </a:p>
          <a:p>
            <a:r>
              <a:rPr lang="en-US" sz="1200" b="1" i="0" u="none" strike="noStrike" kern="1200">
                <a:solidFill>
                  <a:schemeClr val="tx1"/>
                </a:solidFill>
                <a:effectLst/>
                <a:latin typeface="+mn-lt"/>
                <a:ea typeface="+mn-ea"/>
                <a:cs typeface="+mn-cs"/>
              </a:rPr>
              <a:t>AN INTRODUCTION</a:t>
            </a:r>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Marilyn A. </a:t>
            </a:r>
            <a:r>
              <a:rPr lang="en-US" sz="1200" b="1" i="0" u="none" strike="noStrike" kern="1200" err="1">
                <a:solidFill>
                  <a:schemeClr val="tx1"/>
                </a:solidFill>
                <a:effectLst/>
                <a:latin typeface="+mn-lt"/>
                <a:ea typeface="+mn-ea"/>
                <a:cs typeface="+mn-cs"/>
              </a:rPr>
              <a:t>Dyrud</a:t>
            </a:r>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Chair, Teaching Committee </a:t>
            </a:r>
          </a:p>
          <a:p>
            <a:r>
              <a:rPr lang="en-US" sz="1200" b="0" i="0" u="none" strike="noStrike" kern="1200">
                <a:solidFill>
                  <a:schemeClr val="tx1"/>
                </a:solidFill>
                <a:effectLst/>
                <a:latin typeface="+mn-lt"/>
                <a:ea typeface="+mn-ea"/>
                <a:cs typeface="+mn-cs"/>
              </a:rPr>
              <a:t>ABC’S OUTSTANDING TEACHER award was established in 1989to recognize and reward excellence in teaching business </a:t>
            </a:r>
            <a:r>
              <a:rPr lang="en-US" sz="1200" b="0" i="0" u="none" strike="noStrike" kern="1200" err="1">
                <a:solidFill>
                  <a:schemeClr val="tx1"/>
                </a:solidFill>
                <a:effectLst/>
                <a:latin typeface="+mn-lt"/>
                <a:ea typeface="+mn-ea"/>
                <a:cs typeface="+mn-cs"/>
              </a:rPr>
              <a:t>communica-tion</a:t>
            </a:r>
            <a:r>
              <a:rPr lang="en-US" sz="1200" b="0" i="0" u="none" strike="noStrike" kern="1200">
                <a:solidFill>
                  <a:schemeClr val="tx1"/>
                </a:solidFill>
                <a:effectLst/>
                <a:latin typeface="+mn-lt"/>
                <a:ea typeface="+mn-ea"/>
                <a:cs typeface="+mn-cs"/>
              </a:rPr>
              <a:t>. David </a:t>
            </a:r>
            <a:r>
              <a:rPr lang="en-US" sz="1200" b="0" i="0" u="none" strike="noStrike" kern="1200" err="1">
                <a:solidFill>
                  <a:schemeClr val="tx1"/>
                </a:solidFill>
                <a:effectLst/>
                <a:latin typeface="+mn-lt"/>
                <a:ea typeface="+mn-ea"/>
                <a:cs typeface="+mn-cs"/>
              </a:rPr>
              <a:t>Bateman,association</a:t>
            </a:r>
            <a:r>
              <a:rPr lang="en-US" sz="1200" b="0" i="0" u="none" strike="noStrike" kern="1200">
                <a:solidFill>
                  <a:schemeClr val="tx1"/>
                </a:solidFill>
                <a:effectLst/>
                <a:latin typeface="+mn-lt"/>
                <a:ea typeface="+mn-ea"/>
                <a:cs typeface="+mn-cs"/>
              </a:rPr>
              <a:t> president in 1987,was the first </a:t>
            </a:r>
            <a:r>
              <a:rPr lang="en-US" sz="1200" b="0" i="0" u="none" strike="noStrike" kern="1200" err="1">
                <a:solidFill>
                  <a:schemeClr val="tx1"/>
                </a:solidFill>
                <a:effectLst/>
                <a:latin typeface="+mn-lt"/>
                <a:ea typeface="+mn-ea"/>
                <a:cs typeface="+mn-cs"/>
              </a:rPr>
              <a:t>recip-ient,chosen</a:t>
            </a:r>
            <a:r>
              <a:rPr lang="en-US" sz="1200" b="0" i="0" u="none" strike="noStrike" kern="1200">
                <a:solidFill>
                  <a:schemeClr val="tx1"/>
                </a:solidFill>
                <a:effectLst/>
                <a:latin typeface="+mn-lt"/>
                <a:ea typeface="+mn-ea"/>
                <a:cs typeface="+mn-cs"/>
              </a:rPr>
              <a:t> from a field of more than a dozen exemplary </a:t>
            </a:r>
            <a:r>
              <a:rPr lang="en-US" sz="1200" b="0" i="0" u="none" strike="noStrike" kern="1200" err="1">
                <a:solidFill>
                  <a:schemeClr val="tx1"/>
                </a:solidFill>
                <a:effectLst/>
                <a:latin typeface="+mn-lt"/>
                <a:ea typeface="+mn-ea"/>
                <a:cs typeface="+mn-cs"/>
              </a:rPr>
              <a:t>nominees.The</a:t>
            </a:r>
            <a:r>
              <a:rPr lang="en-US" sz="1200" b="0" i="0" u="none" strike="noStrike" kern="1200">
                <a:solidFill>
                  <a:schemeClr val="tx1"/>
                </a:solidFill>
                <a:effectLst/>
                <a:latin typeface="+mn-lt"/>
                <a:ea typeface="+mn-ea"/>
                <a:cs typeface="+mn-cs"/>
              </a:rPr>
              <a:t> Teaching Methodology and Concepts </a:t>
            </a:r>
            <a:r>
              <a:rPr lang="en-US" sz="1200" b="0" i="0" u="none" strike="noStrike" kern="1200" err="1">
                <a:solidFill>
                  <a:schemeClr val="tx1"/>
                </a:solidFill>
                <a:effectLst/>
                <a:latin typeface="+mn-lt"/>
                <a:ea typeface="+mn-ea"/>
                <a:cs typeface="+mn-cs"/>
              </a:rPr>
              <a:t>Committee,chaired</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byDr</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Meada</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Gibbs,spent</a:t>
            </a:r>
            <a:r>
              <a:rPr lang="en-US" sz="1200" b="0" i="0" u="none" strike="noStrike" kern="1200">
                <a:solidFill>
                  <a:schemeClr val="tx1"/>
                </a:solidFill>
                <a:effectLst/>
                <a:latin typeface="+mn-lt"/>
                <a:ea typeface="+mn-ea"/>
                <a:cs typeface="+mn-cs"/>
              </a:rPr>
              <a:t> long hours agonizing over its </a:t>
            </a:r>
            <a:r>
              <a:rPr lang="en-US" sz="1200" b="0" i="0" u="none" strike="noStrike" kern="1200" err="1">
                <a:solidFill>
                  <a:schemeClr val="tx1"/>
                </a:solidFill>
                <a:effectLst/>
                <a:latin typeface="+mn-lt"/>
                <a:ea typeface="+mn-ea"/>
                <a:cs typeface="+mn-cs"/>
              </a:rPr>
              <a:t>decision.I</a:t>
            </a:r>
            <a:r>
              <a:rPr lang="en-US" sz="1200" b="0" i="0" u="none" strike="noStrike" kern="1200">
                <a:solidFill>
                  <a:schemeClr val="tx1"/>
                </a:solidFill>
                <a:effectLst/>
                <a:latin typeface="+mn-lt"/>
                <a:ea typeface="+mn-ea"/>
                <a:cs typeface="+mn-cs"/>
              </a:rPr>
              <a:t> remember well those </a:t>
            </a:r>
            <a:r>
              <a:rPr lang="en-US" sz="1200" b="0" i="0" u="none" strike="noStrike" kern="1200" err="1">
                <a:solidFill>
                  <a:schemeClr val="tx1"/>
                </a:solidFill>
                <a:effectLst/>
                <a:latin typeface="+mn-lt"/>
                <a:ea typeface="+mn-ea"/>
                <a:cs typeface="+mn-cs"/>
              </a:rPr>
              <a:t>deliberations,as</a:t>
            </a:r>
            <a:r>
              <a:rPr lang="en-US" sz="1200" b="0" i="0" u="none" strike="noStrike" kern="1200">
                <a:solidFill>
                  <a:schemeClr val="tx1"/>
                </a:solidFill>
                <a:effectLst/>
                <a:latin typeface="+mn-lt"/>
                <a:ea typeface="+mn-ea"/>
                <a:cs typeface="+mn-cs"/>
              </a:rPr>
              <a:t> this was my first year </a:t>
            </a:r>
            <a:r>
              <a:rPr lang="en-US" sz="1200" b="0" i="0" u="none" strike="noStrike" kern="1200" err="1">
                <a:solidFill>
                  <a:schemeClr val="tx1"/>
                </a:solidFill>
                <a:effectLst/>
                <a:latin typeface="+mn-lt"/>
                <a:ea typeface="+mn-ea"/>
                <a:cs typeface="+mn-cs"/>
              </a:rPr>
              <a:t>onthe</a:t>
            </a:r>
            <a:r>
              <a:rPr lang="en-US" sz="1200" b="0" i="0" u="none" strike="noStrike" kern="1200">
                <a:solidFill>
                  <a:schemeClr val="tx1"/>
                </a:solidFill>
                <a:effectLst/>
                <a:latin typeface="+mn-lt"/>
                <a:ea typeface="+mn-ea"/>
                <a:cs typeface="+mn-cs"/>
              </a:rPr>
              <a:t> committee and I was still a clueless newbie. As I read over </a:t>
            </a:r>
            <a:r>
              <a:rPr lang="en-US" sz="1200" b="0" i="0" u="none" strike="noStrike" kern="1200" err="1">
                <a:solidFill>
                  <a:schemeClr val="tx1"/>
                </a:solidFill>
                <a:effectLst/>
                <a:latin typeface="+mn-lt"/>
                <a:ea typeface="+mn-ea"/>
                <a:cs typeface="+mn-cs"/>
              </a:rPr>
              <a:t>pilesof</a:t>
            </a:r>
            <a:r>
              <a:rPr lang="en-US" sz="1200" b="0" i="0" u="none" strike="noStrike" kern="1200">
                <a:solidFill>
                  <a:schemeClr val="tx1"/>
                </a:solidFill>
                <a:effectLst/>
                <a:latin typeface="+mn-lt"/>
                <a:ea typeface="+mn-ea"/>
                <a:cs typeface="+mn-cs"/>
              </a:rPr>
              <a:t> positively luscious </a:t>
            </a:r>
            <a:r>
              <a:rPr lang="en-US" sz="1200" b="0" i="0" u="none" strike="noStrike" kern="1200" err="1">
                <a:solidFill>
                  <a:schemeClr val="tx1"/>
                </a:solidFill>
                <a:effectLst/>
                <a:latin typeface="+mn-lt"/>
                <a:ea typeface="+mn-ea"/>
                <a:cs typeface="+mn-cs"/>
              </a:rPr>
              <a:t>credentials,the</a:t>
            </a:r>
            <a:r>
              <a:rPr lang="en-US" sz="1200" b="0" i="0" u="none" strike="noStrike" kern="1200">
                <a:solidFill>
                  <a:schemeClr val="tx1"/>
                </a:solidFill>
                <a:effectLst/>
                <a:latin typeface="+mn-lt"/>
                <a:ea typeface="+mn-ea"/>
                <a:cs typeface="+mn-cs"/>
              </a:rPr>
              <a:t> sense of my own </a:t>
            </a:r>
            <a:r>
              <a:rPr lang="en-US" sz="1200" b="0" i="0" u="none" strike="noStrike" kern="1200" err="1">
                <a:solidFill>
                  <a:schemeClr val="tx1"/>
                </a:solidFill>
                <a:effectLst/>
                <a:latin typeface="+mn-lt"/>
                <a:ea typeface="+mn-ea"/>
                <a:cs typeface="+mn-cs"/>
              </a:rPr>
              <a:t>pedagogicaleffectiveness</a:t>
            </a:r>
            <a:r>
              <a:rPr lang="en-US" sz="1200" b="0" i="0" u="none" strike="noStrike" kern="1200">
                <a:solidFill>
                  <a:schemeClr val="tx1"/>
                </a:solidFill>
                <a:effectLst/>
                <a:latin typeface="+mn-lt"/>
                <a:ea typeface="+mn-ea"/>
                <a:cs typeface="+mn-cs"/>
              </a:rPr>
              <a:t> diminished </a:t>
            </a:r>
            <a:r>
              <a:rPr lang="en-US" sz="1200" b="0" i="0" u="none" strike="noStrike" kern="1200" err="1">
                <a:solidFill>
                  <a:schemeClr val="tx1"/>
                </a:solidFill>
                <a:effectLst/>
                <a:latin typeface="+mn-lt"/>
                <a:ea typeface="+mn-ea"/>
                <a:cs typeface="+mn-cs"/>
              </a:rPr>
              <a:t>appreciatively:These</a:t>
            </a:r>
            <a:r>
              <a:rPr lang="en-US" sz="1200" b="0" i="0" u="none" strike="noStrike" kern="1200">
                <a:solidFill>
                  <a:schemeClr val="tx1"/>
                </a:solidFill>
                <a:effectLst/>
                <a:latin typeface="+mn-lt"/>
                <a:ea typeface="+mn-ea"/>
                <a:cs typeface="+mn-cs"/>
              </a:rPr>
              <a:t> were indeed </a:t>
            </a:r>
            <a:r>
              <a:rPr lang="en-US" sz="1200" b="0" i="0" u="none" strike="noStrike" kern="1200" err="1">
                <a:solidFill>
                  <a:schemeClr val="tx1"/>
                </a:solidFill>
                <a:effectLst/>
                <a:latin typeface="+mn-lt"/>
                <a:ea typeface="+mn-ea"/>
                <a:cs typeface="+mn-cs"/>
              </a:rPr>
              <a:t>giants.Under</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Meada’s</a:t>
            </a:r>
            <a:r>
              <a:rPr lang="en-US" sz="1200" b="0" i="0" u="none" strike="noStrike" kern="1200">
                <a:solidFill>
                  <a:schemeClr val="tx1"/>
                </a:solidFill>
                <a:effectLst/>
                <a:latin typeface="+mn-lt"/>
                <a:ea typeface="+mn-ea"/>
                <a:cs typeface="+mn-cs"/>
              </a:rPr>
              <a:t> gentle </a:t>
            </a:r>
            <a:r>
              <a:rPr lang="en-US" sz="1200" b="0" i="0" u="none" strike="noStrike" kern="1200" err="1">
                <a:solidFill>
                  <a:schemeClr val="tx1"/>
                </a:solidFill>
                <a:effectLst/>
                <a:latin typeface="+mn-lt"/>
                <a:ea typeface="+mn-ea"/>
                <a:cs typeface="+mn-cs"/>
              </a:rPr>
              <a:t>tutelage,the</a:t>
            </a:r>
            <a:r>
              <a:rPr lang="en-US" sz="1200" b="0" i="0" u="none" strike="noStrike" kern="1200">
                <a:solidFill>
                  <a:schemeClr val="tx1"/>
                </a:solidFill>
                <a:effectLst/>
                <a:latin typeface="+mn-lt"/>
                <a:ea typeface="+mn-ea"/>
                <a:cs typeface="+mn-cs"/>
              </a:rPr>
              <a:t> committee finally reached a </a:t>
            </a:r>
            <a:r>
              <a:rPr lang="en-US" sz="1200" b="0" i="0" u="none" strike="noStrike" kern="1200" err="1">
                <a:solidFill>
                  <a:schemeClr val="tx1"/>
                </a:solidFill>
                <a:effectLst/>
                <a:latin typeface="+mn-lt"/>
                <a:ea typeface="+mn-ea"/>
                <a:cs typeface="+mn-cs"/>
              </a:rPr>
              <a:t>decision,and</a:t>
            </a:r>
            <a:r>
              <a:rPr lang="en-US" sz="1200" b="0" i="0" u="none" strike="noStrike" kern="1200">
                <a:solidFill>
                  <a:schemeClr val="tx1"/>
                </a:solidFill>
                <a:effectLst/>
                <a:latin typeface="+mn-lt"/>
                <a:ea typeface="+mn-ea"/>
                <a:cs typeface="+mn-cs"/>
              </a:rPr>
              <a:t> a precedent was set for the years to </a:t>
            </a:r>
            <a:r>
              <a:rPr lang="en-US" sz="1200" b="0" i="0" u="none" strike="noStrike" kern="1200" err="1">
                <a:solidFill>
                  <a:schemeClr val="tx1"/>
                </a:solidFill>
                <a:effectLst/>
                <a:latin typeface="+mn-lt"/>
                <a:ea typeface="+mn-ea"/>
                <a:cs typeface="+mn-cs"/>
              </a:rPr>
              <a:t>follow.In</a:t>
            </a:r>
            <a:r>
              <a:rPr lang="en-US" sz="1200" b="0" i="0" u="none" strike="noStrike" kern="1200">
                <a:solidFill>
                  <a:schemeClr val="tx1"/>
                </a:solidFill>
                <a:effectLst/>
                <a:latin typeface="+mn-lt"/>
                <a:ea typeface="+mn-ea"/>
                <a:cs typeface="+mn-cs"/>
              </a:rPr>
              <a:t> 1996,the award was renamed in honor of </a:t>
            </a:r>
            <a:r>
              <a:rPr lang="en-US" sz="1200" b="0" i="0" u="none" strike="noStrike" kern="1200" err="1">
                <a:solidFill>
                  <a:schemeClr val="tx1"/>
                </a:solidFill>
                <a:effectLst/>
                <a:latin typeface="+mn-lt"/>
                <a:ea typeface="+mn-ea"/>
                <a:cs typeface="+mn-cs"/>
              </a:rPr>
              <a:t>Meada,for</a:t>
            </a:r>
            <a:r>
              <a:rPr lang="en-US" sz="1200" b="0" i="0" u="none" strike="noStrike" kern="1200">
                <a:solidFill>
                  <a:schemeClr val="tx1"/>
                </a:solidFill>
                <a:effectLst/>
                <a:latin typeface="+mn-lt"/>
                <a:ea typeface="+mn-ea"/>
                <a:cs typeface="+mn-cs"/>
              </a:rPr>
              <a:t> her </a:t>
            </a:r>
            <a:r>
              <a:rPr lang="en-US" sz="1200" b="0" i="0" u="none" strike="noStrike" kern="1200" err="1">
                <a:solidFill>
                  <a:schemeClr val="tx1"/>
                </a:solidFill>
                <a:effectLst/>
                <a:latin typeface="+mn-lt"/>
                <a:ea typeface="+mn-ea"/>
                <a:cs typeface="+mn-cs"/>
              </a:rPr>
              <a:t>signifi</a:t>
            </a:r>
            <a:r>
              <a:rPr lang="en-US" sz="1200" b="0" i="0" u="none" strike="noStrike" kern="1200">
                <a:solidFill>
                  <a:schemeClr val="tx1"/>
                </a:solidFill>
                <a:effectLst/>
                <a:latin typeface="+mn-lt"/>
                <a:ea typeface="+mn-ea"/>
                <a:cs typeface="+mn-cs"/>
              </a:rPr>
              <a:t>-cant contributions to the organization. The dean of the Graduate </a:t>
            </a:r>
            <a:r>
              <a:rPr lang="en-US" sz="1200" b="0" i="0" u="none" strike="noStrike" kern="1200" err="1">
                <a:solidFill>
                  <a:schemeClr val="tx1"/>
                </a:solidFill>
                <a:effectLst/>
                <a:latin typeface="+mn-lt"/>
                <a:ea typeface="+mn-ea"/>
                <a:cs typeface="+mn-cs"/>
              </a:rPr>
              <a:t>Schoolat</a:t>
            </a:r>
            <a:r>
              <a:rPr lang="en-US" sz="1200" b="0" i="0" u="none" strike="noStrike" kern="1200">
                <a:solidFill>
                  <a:schemeClr val="tx1"/>
                </a:solidFill>
                <a:effectLst/>
                <a:latin typeface="+mn-lt"/>
                <a:ea typeface="+mn-ea"/>
                <a:cs typeface="+mn-cs"/>
              </a:rPr>
              <a:t> North Carolina A&amp;T State University in </a:t>
            </a:r>
            <a:r>
              <a:rPr lang="en-US" sz="1200" b="0" i="0" u="none" strike="noStrike" kern="1200" err="1">
                <a:solidFill>
                  <a:schemeClr val="tx1"/>
                </a:solidFill>
                <a:effectLst/>
                <a:latin typeface="+mn-lt"/>
                <a:ea typeface="+mn-ea"/>
                <a:cs typeface="+mn-cs"/>
              </a:rPr>
              <a:t>Greensboro,North</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Carolina,Meada</a:t>
            </a:r>
            <a:r>
              <a:rPr lang="en-US" sz="1200" b="0" i="0" u="none" strike="noStrike" kern="1200">
                <a:solidFill>
                  <a:schemeClr val="tx1"/>
                </a:solidFill>
                <a:effectLst/>
                <a:latin typeface="+mn-lt"/>
                <a:ea typeface="+mn-ea"/>
                <a:cs typeface="+mn-cs"/>
              </a:rPr>
              <a:t> also served as ABC’s first vice-president. </a:t>
            </a:r>
            <a:r>
              <a:rPr lang="en-US" sz="1200" b="0" i="0" u="none" strike="noStrike" kern="1200" err="1">
                <a:solidFill>
                  <a:schemeClr val="tx1"/>
                </a:solidFill>
                <a:effectLst/>
                <a:latin typeface="+mn-lt"/>
                <a:ea typeface="+mn-ea"/>
                <a:cs typeface="+mn-cs"/>
              </a:rPr>
              <a:t>Tragically,she</a:t>
            </a:r>
            <a:r>
              <a:rPr lang="en-US" sz="1200" b="0" i="0" u="none" strike="noStrike" kern="1200">
                <a:solidFill>
                  <a:schemeClr val="tx1"/>
                </a:solidFill>
                <a:effectLst/>
                <a:latin typeface="+mn-lt"/>
                <a:ea typeface="+mn-ea"/>
                <a:cs typeface="+mn-cs"/>
              </a:rPr>
              <a:t> died of complications after being involved in an automobile accident.</a:t>
            </a:r>
          </a:p>
          <a:p>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12</a:t>
            </a:fld>
            <a:endParaRPr lang="en-US"/>
          </a:p>
        </p:txBody>
      </p:sp>
    </p:spTree>
    <p:extLst>
      <p:ext uri="{BB962C8B-B14F-4D97-AF65-F5344CB8AC3E}">
        <p14:creationId xmlns:p14="http://schemas.microsoft.com/office/powerpoint/2010/main" val="127621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Kitty O. Locker was an Associate Professor of English at the Ohio State University, where she taught courses in workplace discourse and research methods. In 1994-95, she served as President of the Association for Business Communication (ABC). From 1997 to 2000, she edited ABC's Journal of Business Communication. She received ABC's Outstanding Researcher Award in 1992 and ABC's </a:t>
            </a:r>
            <a:r>
              <a:rPr lang="en-US" sz="1200" kern="1200" err="1">
                <a:solidFill>
                  <a:schemeClr val="tx1"/>
                </a:solidFill>
                <a:effectLst/>
                <a:latin typeface="+mn-lt"/>
                <a:ea typeface="+mn-ea"/>
                <a:cs typeface="+mn-cs"/>
              </a:rPr>
              <a:t>Meada</a:t>
            </a:r>
            <a:r>
              <a:rPr lang="en-US" sz="1200" kern="1200">
                <a:solidFill>
                  <a:schemeClr val="tx1"/>
                </a:solidFill>
                <a:effectLst/>
                <a:latin typeface="+mn-lt"/>
                <a:ea typeface="+mn-ea"/>
                <a:cs typeface="+mn-cs"/>
              </a:rPr>
              <a:t> Gibbs Outstanding Teacher Award in 1998. Kitty Locker passed away in 2005.</a:t>
            </a:r>
          </a:p>
          <a:p>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13</a:t>
            </a:fld>
            <a:endParaRPr lang="en-US"/>
          </a:p>
        </p:txBody>
      </p:sp>
    </p:spTree>
    <p:extLst>
      <p:ext uri="{BB962C8B-B14F-4D97-AF65-F5344CB8AC3E}">
        <p14:creationId xmlns:p14="http://schemas.microsoft.com/office/powerpoint/2010/main" val="3965305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14</a:t>
            </a:fld>
            <a:endParaRPr lang="en-US"/>
          </a:p>
        </p:txBody>
      </p:sp>
    </p:spTree>
    <p:extLst>
      <p:ext uri="{BB962C8B-B14F-4D97-AF65-F5344CB8AC3E}">
        <p14:creationId xmlns:p14="http://schemas.microsoft.com/office/powerpoint/2010/main" val="350402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purpose of the Award of Merit in Memory of Francis W. Weeks is to acknowledge, foremost, contributions to the profession, and to recognize outstanding advancement in the discipline of business communication through a singular accomplishment or a series of accomplishments.   ED from </a:t>
            </a:r>
            <a:r>
              <a:rPr lang="en-US">
                <a:effectLst/>
              </a:rPr>
              <a:t>1957-1984, Francis W. Weeks, University of Illinois</a:t>
            </a:r>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15</a:t>
            </a:fld>
            <a:endParaRPr lang="en-US"/>
          </a:p>
        </p:txBody>
      </p:sp>
    </p:spTree>
    <p:extLst>
      <p:ext uri="{BB962C8B-B14F-4D97-AF65-F5344CB8AC3E}">
        <p14:creationId xmlns:p14="http://schemas.microsoft.com/office/powerpoint/2010/main" val="271860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award recognizes, on an extraordinary basis, exceptional members of ABC who exemplify friendliness and openness to both newcomers and current members. This member’s spirit of friendliness shows a genuine appreciation to all individuals who attend ABC activities.</a:t>
            </a:r>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16</a:t>
            </a:fld>
            <a:endParaRPr lang="en-US"/>
          </a:p>
        </p:txBody>
      </p:sp>
    </p:spTree>
    <p:extLst>
      <p:ext uri="{BB962C8B-B14F-4D97-AF65-F5344CB8AC3E}">
        <p14:creationId xmlns:p14="http://schemas.microsoft.com/office/powerpoint/2010/main" val="1932984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17</a:t>
            </a:fld>
            <a:endParaRPr lang="en-US"/>
          </a:p>
        </p:txBody>
      </p:sp>
    </p:spTree>
    <p:extLst>
      <p:ext uri="{BB962C8B-B14F-4D97-AF65-F5344CB8AC3E}">
        <p14:creationId xmlns:p14="http://schemas.microsoft.com/office/powerpoint/2010/main" val="2055776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Distinguished Member Award is to acknowledge long-term service to the Association for Business Communication and to the discipline. The award identifies excellence in areas important to the teaching of communication as well as to advancing communication as a discipline</a:t>
            </a:r>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18</a:t>
            </a:fld>
            <a:endParaRPr lang="en-US"/>
          </a:p>
        </p:txBody>
      </p:sp>
    </p:spTree>
    <p:extLst>
      <p:ext uri="{BB962C8B-B14F-4D97-AF65-F5344CB8AC3E}">
        <p14:creationId xmlns:p14="http://schemas.microsoft.com/office/powerpoint/2010/main" val="292551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Fellow of the Association Award recognizes extraordinary excellence in the discipline of business communication and its related areas of study. It is the most respected honor the Association can award. </a:t>
            </a:r>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19</a:t>
            </a:fld>
            <a:endParaRPr lang="en-US"/>
          </a:p>
        </p:txBody>
      </p:sp>
    </p:spTree>
    <p:extLst>
      <p:ext uri="{BB962C8B-B14F-4D97-AF65-F5344CB8AC3E}">
        <p14:creationId xmlns:p14="http://schemas.microsoft.com/office/powerpoint/2010/main" val="367827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During her career in higher education, Dr. Marty Graham (Iowa State University) worked diligently to support the advancement of graduate students, particularly female, non-­traditional students. Because of her dedication to these students and her understanding of the economic difficulties all graduate students face, her family and friends have endowed the Margaret (Marty) Baker Graham Research Grant. This award will assist doctoral students engaged in research within the discipline of business communication. Distributed through the C. R. Anderson Foundation, the $500 award will be presented at the Annual International Conference of the Association for Business Communication.</a:t>
            </a:r>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2</a:t>
            </a:fld>
            <a:endParaRPr lang="en-US"/>
          </a:p>
        </p:txBody>
      </p:sp>
    </p:spTree>
    <p:extLst>
      <p:ext uri="{BB962C8B-B14F-4D97-AF65-F5344CB8AC3E}">
        <p14:creationId xmlns:p14="http://schemas.microsoft.com/office/powerpoint/2010/main" val="1053170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Fellow of the Association Award recognizes extraordinary excellence in the discipline of business communication and its related areas of study. It is the most respected honor the Association can award. </a:t>
            </a:r>
            <a:endParaRPr lang="en-US" dirty="0"/>
          </a:p>
        </p:txBody>
      </p:sp>
      <p:sp>
        <p:nvSpPr>
          <p:cNvPr id="4" name="Slide Number Placeholder 3"/>
          <p:cNvSpPr>
            <a:spLocks noGrp="1"/>
          </p:cNvSpPr>
          <p:nvPr>
            <p:ph type="sldNum" sz="quarter" idx="5"/>
          </p:nvPr>
        </p:nvSpPr>
        <p:spPr/>
        <p:txBody>
          <a:bodyPr/>
          <a:lstStyle/>
          <a:p>
            <a:fld id="{3FD82C52-1372-5F48-BE9D-B58AA635FA5F}" type="slidenum">
              <a:rPr lang="en-US" smtClean="0"/>
              <a:t>20</a:t>
            </a:fld>
            <a:endParaRPr lang="en-US" dirty="0"/>
          </a:p>
        </p:txBody>
      </p:sp>
    </p:spTree>
    <p:extLst>
      <p:ext uri="{BB962C8B-B14F-4D97-AF65-F5344CB8AC3E}">
        <p14:creationId xmlns:p14="http://schemas.microsoft.com/office/powerpoint/2010/main" val="103084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Fellow of the Association Award recognizes extraordinary excellence in the discipline of business communication and its related areas of study. It is the most respected honor the Association can award. </a:t>
            </a:r>
            <a:endParaRPr lang="en-US" dirty="0"/>
          </a:p>
        </p:txBody>
      </p:sp>
      <p:sp>
        <p:nvSpPr>
          <p:cNvPr id="4" name="Slide Number Placeholder 3"/>
          <p:cNvSpPr>
            <a:spLocks noGrp="1"/>
          </p:cNvSpPr>
          <p:nvPr>
            <p:ph type="sldNum" sz="quarter" idx="5"/>
          </p:nvPr>
        </p:nvSpPr>
        <p:spPr/>
        <p:txBody>
          <a:bodyPr/>
          <a:lstStyle/>
          <a:p>
            <a:fld id="{3FD82C52-1372-5F48-BE9D-B58AA635FA5F}" type="slidenum">
              <a:rPr lang="en-US" smtClean="0"/>
              <a:t>21</a:t>
            </a:fld>
            <a:endParaRPr lang="en-US" dirty="0"/>
          </a:p>
        </p:txBody>
      </p:sp>
    </p:spTree>
    <p:extLst>
      <p:ext uri="{BB962C8B-B14F-4D97-AF65-F5344CB8AC3E}">
        <p14:creationId xmlns:p14="http://schemas.microsoft.com/office/powerpoint/2010/main" val="77805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Association of Professional Communication Consultants (APCC) and the Association for Business Communication (ABC) invite full- and part-time communication consultants to apply for a jointly sponsored, annual Award for Excellence in Communication Consulting. The award winner, to be named at the 2019 ABC International Conference, will receive $1,500 and a free registration to the 2020 ABC conference, with an invitation to present his or her project at that conference.</a:t>
            </a:r>
          </a:p>
          <a:p>
            <a:r>
              <a:rPr lang="en-US"/>
              <a:t>The award may be presented in one of three categories: Excellence in Writing, Excellence in Training, and Excellence in Electronic Media</a:t>
            </a:r>
          </a:p>
          <a:p>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3</a:t>
            </a:fld>
            <a:endParaRPr lang="en-US"/>
          </a:p>
        </p:txBody>
      </p:sp>
    </p:spTree>
    <p:extLst>
      <p:ext uri="{BB962C8B-B14F-4D97-AF65-F5344CB8AC3E}">
        <p14:creationId xmlns:p14="http://schemas.microsoft.com/office/powerpoint/2010/main" val="10320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Award for Distinction in the Practice of Diversity and Inclusion celebrates and recognizes practices that foster community outreach and diversity/inclusion. It honors work outside the classroom, engaging a community that would be deemed non-dominant. This is work that creates partnerships to effect positive social change, whether the change be on an individualized level or on a broader, system-wide, policy level--or a synergistic blend. The chair of the Diversity and Inclusion Committee presents the Distinction in the Practice of Diversity and Inclusion Award during the annual conference.</a:t>
            </a:r>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4</a:t>
            </a:fld>
            <a:endParaRPr lang="en-US"/>
          </a:p>
        </p:txBody>
      </p:sp>
    </p:spTree>
    <p:extLst>
      <p:ext uri="{BB962C8B-B14F-4D97-AF65-F5344CB8AC3E}">
        <p14:creationId xmlns:p14="http://schemas.microsoft.com/office/powerpoint/2010/main" val="297034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Rising Star Award recognizes the meaningful contributions to the mission and membership of the Association and to the field at large through excellent teaching, research, and/or practical applications (e.g., consulting, training). This award is intended for members who have been active in the Association for no more than 10 years and who are currently in good standing.</a:t>
            </a:r>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5</a:t>
            </a:fld>
            <a:endParaRPr lang="en-US"/>
          </a:p>
        </p:txBody>
      </p:sp>
    </p:spTree>
    <p:extLst>
      <p:ext uri="{BB962C8B-B14F-4D97-AF65-F5344CB8AC3E}">
        <p14:creationId xmlns:p14="http://schemas.microsoft.com/office/powerpoint/2010/main" val="55304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6</a:t>
            </a:fld>
            <a:endParaRPr lang="en-US"/>
          </a:p>
        </p:txBody>
      </p:sp>
    </p:spTree>
    <p:extLst>
      <p:ext uri="{BB962C8B-B14F-4D97-AF65-F5344CB8AC3E}">
        <p14:creationId xmlns:p14="http://schemas.microsoft.com/office/powerpoint/2010/main" val="176055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Rising Star Award recognizes the meaningful contributions to the mission and membership of the Association and to the field at large through excellent teaching, research, and/or practical applications (e.g., consulting, training). This award is intended for members who have been active in the Association for no more than 10 years and who are currently in good standing.</a:t>
            </a:r>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7</a:t>
            </a:fld>
            <a:endParaRPr lang="en-US"/>
          </a:p>
        </p:txBody>
      </p:sp>
    </p:spTree>
    <p:extLst>
      <p:ext uri="{BB962C8B-B14F-4D97-AF65-F5344CB8AC3E}">
        <p14:creationId xmlns:p14="http://schemas.microsoft.com/office/powerpoint/2010/main" val="242681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hlinkClick r:id="rId3" tooltip="Go to English for Specific Purposes on ScienceDirect"/>
              </a:rPr>
              <a:t>English for Specific Purposes</a:t>
            </a:r>
            <a:r>
              <a:rPr lang="en-US" sz="1200" b="0" i="0" u="none" strike="noStrike" kern="1200" baseline="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4" tooltip="Go to table of contents for this volume/issue"/>
              </a:rPr>
              <a:t>Volume 52</a:t>
            </a:r>
            <a:r>
              <a:rPr lang="en-US" sz="1200" b="0" i="0" u="none" strike="noStrike" kern="1200">
                <a:solidFill>
                  <a:schemeClr val="tx1"/>
                </a:solidFill>
                <a:effectLst/>
                <a:latin typeface="+mn-lt"/>
                <a:ea typeface="+mn-ea"/>
                <a:cs typeface="+mn-cs"/>
              </a:rPr>
              <a:t>, October 2018, Pages 27-46</a:t>
            </a:r>
          </a:p>
          <a:p>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8</a:t>
            </a:fld>
            <a:endParaRPr lang="en-US"/>
          </a:p>
        </p:txBody>
      </p:sp>
    </p:spTree>
    <p:extLst>
      <p:ext uri="{BB962C8B-B14F-4D97-AF65-F5344CB8AC3E}">
        <p14:creationId xmlns:p14="http://schemas.microsoft.com/office/powerpoint/2010/main" val="270883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82C52-1372-5F48-BE9D-B58AA635FA5F}" type="slidenum">
              <a:rPr lang="en-US" smtClean="0"/>
              <a:t>9</a:t>
            </a:fld>
            <a:endParaRPr lang="en-US"/>
          </a:p>
        </p:txBody>
      </p:sp>
    </p:spTree>
    <p:extLst>
      <p:ext uri="{BB962C8B-B14F-4D97-AF65-F5344CB8AC3E}">
        <p14:creationId xmlns:p14="http://schemas.microsoft.com/office/powerpoint/2010/main" val="5046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7F4F-8890-4312-8126-BD621D042F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476438-905B-4F23-88AB-92244421D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671B0-EF96-4BA6-8912-DFA6AF36E5E0}"/>
              </a:ext>
            </a:extLst>
          </p:cNvPr>
          <p:cNvSpPr>
            <a:spLocks noGrp="1"/>
          </p:cNvSpPr>
          <p:nvPr>
            <p:ph type="dt" sz="half" idx="10"/>
          </p:nvPr>
        </p:nvSpPr>
        <p:spPr/>
        <p:txBody>
          <a:bodyPr/>
          <a:lstStyle/>
          <a:p>
            <a:fld id="{25829216-8E1D-4BD2-99E5-257D2BCAC2D9}" type="datetimeFigureOut">
              <a:rPr lang="en-US" smtClean="0"/>
              <a:t>10/30/20</a:t>
            </a:fld>
            <a:endParaRPr lang="en-US"/>
          </a:p>
        </p:txBody>
      </p:sp>
      <p:sp>
        <p:nvSpPr>
          <p:cNvPr id="5" name="Footer Placeholder 4">
            <a:extLst>
              <a:ext uri="{FF2B5EF4-FFF2-40B4-BE49-F238E27FC236}">
                <a16:creationId xmlns:a16="http://schemas.microsoft.com/office/drawing/2014/main" id="{25ACEB97-EB89-477E-B26A-906F5B237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3F5F0-7C41-4D60-9222-1CEA00DDF33D}"/>
              </a:ext>
            </a:extLst>
          </p:cNvPr>
          <p:cNvSpPr>
            <a:spLocks noGrp="1"/>
          </p:cNvSpPr>
          <p:nvPr>
            <p:ph type="sldNum" sz="quarter" idx="12"/>
          </p:nvPr>
        </p:nvSpPr>
        <p:spPr/>
        <p:txBody>
          <a:bodyPr/>
          <a:lstStyle/>
          <a:p>
            <a:fld id="{4E17C596-46AE-492E-8D1A-143973497F9C}" type="slidenum">
              <a:rPr lang="en-US" smtClean="0"/>
              <a:t>‹#›</a:t>
            </a:fld>
            <a:endParaRPr lang="en-US"/>
          </a:p>
        </p:txBody>
      </p:sp>
    </p:spTree>
    <p:extLst>
      <p:ext uri="{BB962C8B-B14F-4D97-AF65-F5344CB8AC3E}">
        <p14:creationId xmlns:p14="http://schemas.microsoft.com/office/powerpoint/2010/main" val="335384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58844-A81E-4940-B5FF-78DAD06497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49EA5A-6E3A-46C1-AB7A-157D8BB151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0705D-30AB-4FFC-8425-C3B664F8D955}"/>
              </a:ext>
            </a:extLst>
          </p:cNvPr>
          <p:cNvSpPr>
            <a:spLocks noGrp="1"/>
          </p:cNvSpPr>
          <p:nvPr>
            <p:ph type="dt" sz="half" idx="10"/>
          </p:nvPr>
        </p:nvSpPr>
        <p:spPr/>
        <p:txBody>
          <a:bodyPr/>
          <a:lstStyle/>
          <a:p>
            <a:fld id="{25829216-8E1D-4BD2-99E5-257D2BCAC2D9}" type="datetimeFigureOut">
              <a:rPr lang="en-US" smtClean="0"/>
              <a:t>10/30/20</a:t>
            </a:fld>
            <a:endParaRPr lang="en-US"/>
          </a:p>
        </p:txBody>
      </p:sp>
      <p:sp>
        <p:nvSpPr>
          <p:cNvPr id="5" name="Footer Placeholder 4">
            <a:extLst>
              <a:ext uri="{FF2B5EF4-FFF2-40B4-BE49-F238E27FC236}">
                <a16:creationId xmlns:a16="http://schemas.microsoft.com/office/drawing/2014/main" id="{E7279E0A-F781-4641-A854-8E14D7703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5B42D-1B30-4573-9812-9EE2D2AE7DB7}"/>
              </a:ext>
            </a:extLst>
          </p:cNvPr>
          <p:cNvSpPr>
            <a:spLocks noGrp="1"/>
          </p:cNvSpPr>
          <p:nvPr>
            <p:ph type="sldNum" sz="quarter" idx="12"/>
          </p:nvPr>
        </p:nvSpPr>
        <p:spPr/>
        <p:txBody>
          <a:bodyPr/>
          <a:lstStyle/>
          <a:p>
            <a:fld id="{4E17C596-46AE-492E-8D1A-143973497F9C}" type="slidenum">
              <a:rPr lang="en-US" smtClean="0"/>
              <a:t>‹#›</a:t>
            </a:fld>
            <a:endParaRPr lang="en-US"/>
          </a:p>
        </p:txBody>
      </p:sp>
    </p:spTree>
    <p:extLst>
      <p:ext uri="{BB962C8B-B14F-4D97-AF65-F5344CB8AC3E}">
        <p14:creationId xmlns:p14="http://schemas.microsoft.com/office/powerpoint/2010/main" val="200318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15A1AD-47CB-4DC4-8BC0-A745097004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E340AE-3313-477C-8A91-E5B68191EA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E944F-4411-4F61-89D4-250CC1253D38}"/>
              </a:ext>
            </a:extLst>
          </p:cNvPr>
          <p:cNvSpPr>
            <a:spLocks noGrp="1"/>
          </p:cNvSpPr>
          <p:nvPr>
            <p:ph type="dt" sz="half" idx="10"/>
          </p:nvPr>
        </p:nvSpPr>
        <p:spPr/>
        <p:txBody>
          <a:bodyPr/>
          <a:lstStyle/>
          <a:p>
            <a:fld id="{25829216-8E1D-4BD2-99E5-257D2BCAC2D9}" type="datetimeFigureOut">
              <a:rPr lang="en-US" smtClean="0"/>
              <a:t>10/30/20</a:t>
            </a:fld>
            <a:endParaRPr lang="en-US"/>
          </a:p>
        </p:txBody>
      </p:sp>
      <p:sp>
        <p:nvSpPr>
          <p:cNvPr id="5" name="Footer Placeholder 4">
            <a:extLst>
              <a:ext uri="{FF2B5EF4-FFF2-40B4-BE49-F238E27FC236}">
                <a16:creationId xmlns:a16="http://schemas.microsoft.com/office/drawing/2014/main" id="{D25531CD-B9D5-446B-A0F9-8C9FC5C46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A8CD5-7504-46D8-AEEB-F7B12548888A}"/>
              </a:ext>
            </a:extLst>
          </p:cNvPr>
          <p:cNvSpPr>
            <a:spLocks noGrp="1"/>
          </p:cNvSpPr>
          <p:nvPr>
            <p:ph type="sldNum" sz="quarter" idx="12"/>
          </p:nvPr>
        </p:nvSpPr>
        <p:spPr/>
        <p:txBody>
          <a:bodyPr/>
          <a:lstStyle/>
          <a:p>
            <a:fld id="{4E17C596-46AE-492E-8D1A-143973497F9C}" type="slidenum">
              <a:rPr lang="en-US" smtClean="0"/>
              <a:t>‹#›</a:t>
            </a:fld>
            <a:endParaRPr lang="en-US"/>
          </a:p>
        </p:txBody>
      </p:sp>
    </p:spTree>
    <p:extLst>
      <p:ext uri="{BB962C8B-B14F-4D97-AF65-F5344CB8AC3E}">
        <p14:creationId xmlns:p14="http://schemas.microsoft.com/office/powerpoint/2010/main" val="17987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73CD-9A34-4BFB-8A7A-9880FFAEF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2D73C2-428E-4868-9407-F26EECE207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DAE21-3E78-4CCF-BD0D-213C2C335E22}"/>
              </a:ext>
            </a:extLst>
          </p:cNvPr>
          <p:cNvSpPr>
            <a:spLocks noGrp="1"/>
          </p:cNvSpPr>
          <p:nvPr>
            <p:ph type="dt" sz="half" idx="10"/>
          </p:nvPr>
        </p:nvSpPr>
        <p:spPr/>
        <p:txBody>
          <a:bodyPr/>
          <a:lstStyle/>
          <a:p>
            <a:fld id="{25829216-8E1D-4BD2-99E5-257D2BCAC2D9}" type="datetimeFigureOut">
              <a:rPr lang="en-US" smtClean="0"/>
              <a:t>10/30/20</a:t>
            </a:fld>
            <a:endParaRPr lang="en-US"/>
          </a:p>
        </p:txBody>
      </p:sp>
      <p:sp>
        <p:nvSpPr>
          <p:cNvPr id="5" name="Footer Placeholder 4">
            <a:extLst>
              <a:ext uri="{FF2B5EF4-FFF2-40B4-BE49-F238E27FC236}">
                <a16:creationId xmlns:a16="http://schemas.microsoft.com/office/drawing/2014/main" id="{19C01F88-CEB6-44C2-BDF3-36A49B7E2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F8A79-1145-42A9-BB05-4AD476ED5294}"/>
              </a:ext>
            </a:extLst>
          </p:cNvPr>
          <p:cNvSpPr>
            <a:spLocks noGrp="1"/>
          </p:cNvSpPr>
          <p:nvPr>
            <p:ph type="sldNum" sz="quarter" idx="12"/>
          </p:nvPr>
        </p:nvSpPr>
        <p:spPr/>
        <p:txBody>
          <a:bodyPr/>
          <a:lstStyle/>
          <a:p>
            <a:fld id="{4E17C596-46AE-492E-8D1A-143973497F9C}" type="slidenum">
              <a:rPr lang="en-US" smtClean="0"/>
              <a:t>‹#›</a:t>
            </a:fld>
            <a:endParaRPr lang="en-US"/>
          </a:p>
        </p:txBody>
      </p:sp>
    </p:spTree>
    <p:extLst>
      <p:ext uri="{BB962C8B-B14F-4D97-AF65-F5344CB8AC3E}">
        <p14:creationId xmlns:p14="http://schemas.microsoft.com/office/powerpoint/2010/main" val="195457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278E-2692-490A-A7D2-379C1C6D7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5B8A2C-3454-4603-B5AB-88348CF93A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6D5490-3DA6-46D6-92E9-7DF2881321EC}"/>
              </a:ext>
            </a:extLst>
          </p:cNvPr>
          <p:cNvSpPr>
            <a:spLocks noGrp="1"/>
          </p:cNvSpPr>
          <p:nvPr>
            <p:ph type="dt" sz="half" idx="10"/>
          </p:nvPr>
        </p:nvSpPr>
        <p:spPr/>
        <p:txBody>
          <a:bodyPr/>
          <a:lstStyle/>
          <a:p>
            <a:fld id="{25829216-8E1D-4BD2-99E5-257D2BCAC2D9}" type="datetimeFigureOut">
              <a:rPr lang="en-US" smtClean="0"/>
              <a:t>10/30/20</a:t>
            </a:fld>
            <a:endParaRPr lang="en-US"/>
          </a:p>
        </p:txBody>
      </p:sp>
      <p:sp>
        <p:nvSpPr>
          <p:cNvPr id="5" name="Footer Placeholder 4">
            <a:extLst>
              <a:ext uri="{FF2B5EF4-FFF2-40B4-BE49-F238E27FC236}">
                <a16:creationId xmlns:a16="http://schemas.microsoft.com/office/drawing/2014/main" id="{ADDEE901-0258-45D3-A6C5-410108534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96849-0359-41C3-BEC5-94CFFEBF8D7D}"/>
              </a:ext>
            </a:extLst>
          </p:cNvPr>
          <p:cNvSpPr>
            <a:spLocks noGrp="1"/>
          </p:cNvSpPr>
          <p:nvPr>
            <p:ph type="sldNum" sz="quarter" idx="12"/>
          </p:nvPr>
        </p:nvSpPr>
        <p:spPr/>
        <p:txBody>
          <a:bodyPr/>
          <a:lstStyle/>
          <a:p>
            <a:fld id="{4E17C596-46AE-492E-8D1A-143973497F9C}" type="slidenum">
              <a:rPr lang="en-US" smtClean="0"/>
              <a:t>‹#›</a:t>
            </a:fld>
            <a:endParaRPr lang="en-US"/>
          </a:p>
        </p:txBody>
      </p:sp>
    </p:spTree>
    <p:extLst>
      <p:ext uri="{BB962C8B-B14F-4D97-AF65-F5344CB8AC3E}">
        <p14:creationId xmlns:p14="http://schemas.microsoft.com/office/powerpoint/2010/main" val="272302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F1D48-6AFD-4D47-B8C2-4785992BC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2DE14-5FC0-49A6-A60F-C5B6450053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07C356-9F01-4C14-997E-F43C83EF81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4DCEB-184B-49B8-93F0-9814471B05DE}"/>
              </a:ext>
            </a:extLst>
          </p:cNvPr>
          <p:cNvSpPr>
            <a:spLocks noGrp="1"/>
          </p:cNvSpPr>
          <p:nvPr>
            <p:ph type="dt" sz="half" idx="10"/>
          </p:nvPr>
        </p:nvSpPr>
        <p:spPr/>
        <p:txBody>
          <a:bodyPr/>
          <a:lstStyle/>
          <a:p>
            <a:fld id="{25829216-8E1D-4BD2-99E5-257D2BCAC2D9}" type="datetimeFigureOut">
              <a:rPr lang="en-US" smtClean="0"/>
              <a:t>10/30/20</a:t>
            </a:fld>
            <a:endParaRPr lang="en-US"/>
          </a:p>
        </p:txBody>
      </p:sp>
      <p:sp>
        <p:nvSpPr>
          <p:cNvPr id="6" name="Footer Placeholder 5">
            <a:extLst>
              <a:ext uri="{FF2B5EF4-FFF2-40B4-BE49-F238E27FC236}">
                <a16:creationId xmlns:a16="http://schemas.microsoft.com/office/drawing/2014/main" id="{3ED1194E-EDCC-4EB8-AEA0-2B6B3F4DE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F7D75-082B-4F91-9EAF-C513B17400CF}"/>
              </a:ext>
            </a:extLst>
          </p:cNvPr>
          <p:cNvSpPr>
            <a:spLocks noGrp="1"/>
          </p:cNvSpPr>
          <p:nvPr>
            <p:ph type="sldNum" sz="quarter" idx="12"/>
          </p:nvPr>
        </p:nvSpPr>
        <p:spPr/>
        <p:txBody>
          <a:bodyPr/>
          <a:lstStyle/>
          <a:p>
            <a:fld id="{4E17C596-46AE-492E-8D1A-143973497F9C}" type="slidenum">
              <a:rPr lang="en-US" smtClean="0"/>
              <a:t>‹#›</a:t>
            </a:fld>
            <a:endParaRPr lang="en-US"/>
          </a:p>
        </p:txBody>
      </p:sp>
    </p:spTree>
    <p:extLst>
      <p:ext uri="{BB962C8B-B14F-4D97-AF65-F5344CB8AC3E}">
        <p14:creationId xmlns:p14="http://schemas.microsoft.com/office/powerpoint/2010/main" val="114233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B1B6-33C5-4DFC-A475-194C5B7996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29B859-E9A1-4935-B994-757D5FC55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631E56-7171-41A5-9F97-965EAD8DF3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825965-E734-41FF-98DF-1DB1F09326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9F941-4161-4993-B0FA-4A17BA8339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0BF97-F347-4984-BBE9-FF99EB70B7D3}"/>
              </a:ext>
            </a:extLst>
          </p:cNvPr>
          <p:cNvSpPr>
            <a:spLocks noGrp="1"/>
          </p:cNvSpPr>
          <p:nvPr>
            <p:ph type="dt" sz="half" idx="10"/>
          </p:nvPr>
        </p:nvSpPr>
        <p:spPr/>
        <p:txBody>
          <a:bodyPr/>
          <a:lstStyle/>
          <a:p>
            <a:fld id="{25829216-8E1D-4BD2-99E5-257D2BCAC2D9}" type="datetimeFigureOut">
              <a:rPr lang="en-US" smtClean="0"/>
              <a:t>10/30/20</a:t>
            </a:fld>
            <a:endParaRPr lang="en-US"/>
          </a:p>
        </p:txBody>
      </p:sp>
      <p:sp>
        <p:nvSpPr>
          <p:cNvPr id="8" name="Footer Placeholder 7">
            <a:extLst>
              <a:ext uri="{FF2B5EF4-FFF2-40B4-BE49-F238E27FC236}">
                <a16:creationId xmlns:a16="http://schemas.microsoft.com/office/drawing/2014/main" id="{40732275-F3FB-40C4-83D3-740F36AD29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B703E9-4279-40F4-BF16-A75765DCDD23}"/>
              </a:ext>
            </a:extLst>
          </p:cNvPr>
          <p:cNvSpPr>
            <a:spLocks noGrp="1"/>
          </p:cNvSpPr>
          <p:nvPr>
            <p:ph type="sldNum" sz="quarter" idx="12"/>
          </p:nvPr>
        </p:nvSpPr>
        <p:spPr/>
        <p:txBody>
          <a:bodyPr/>
          <a:lstStyle/>
          <a:p>
            <a:fld id="{4E17C596-46AE-492E-8D1A-143973497F9C}" type="slidenum">
              <a:rPr lang="en-US" smtClean="0"/>
              <a:t>‹#›</a:t>
            </a:fld>
            <a:endParaRPr lang="en-US"/>
          </a:p>
        </p:txBody>
      </p:sp>
    </p:spTree>
    <p:extLst>
      <p:ext uri="{BB962C8B-B14F-4D97-AF65-F5344CB8AC3E}">
        <p14:creationId xmlns:p14="http://schemas.microsoft.com/office/powerpoint/2010/main" val="8492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1B59-8E7A-4509-8439-CD7815C4B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3AACF7-8D4F-4D5D-8C08-23712D19D7A4}"/>
              </a:ext>
            </a:extLst>
          </p:cNvPr>
          <p:cNvSpPr>
            <a:spLocks noGrp="1"/>
          </p:cNvSpPr>
          <p:nvPr>
            <p:ph type="dt" sz="half" idx="10"/>
          </p:nvPr>
        </p:nvSpPr>
        <p:spPr/>
        <p:txBody>
          <a:bodyPr/>
          <a:lstStyle/>
          <a:p>
            <a:fld id="{25829216-8E1D-4BD2-99E5-257D2BCAC2D9}" type="datetimeFigureOut">
              <a:rPr lang="en-US" smtClean="0"/>
              <a:t>10/30/20</a:t>
            </a:fld>
            <a:endParaRPr lang="en-US"/>
          </a:p>
        </p:txBody>
      </p:sp>
      <p:sp>
        <p:nvSpPr>
          <p:cNvPr id="4" name="Footer Placeholder 3">
            <a:extLst>
              <a:ext uri="{FF2B5EF4-FFF2-40B4-BE49-F238E27FC236}">
                <a16:creationId xmlns:a16="http://schemas.microsoft.com/office/drawing/2014/main" id="{6DB6AAE5-2881-4B28-A26F-BFED3276E9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568C1-7798-4F4E-8ED1-744B8C2CA9A1}"/>
              </a:ext>
            </a:extLst>
          </p:cNvPr>
          <p:cNvSpPr>
            <a:spLocks noGrp="1"/>
          </p:cNvSpPr>
          <p:nvPr>
            <p:ph type="sldNum" sz="quarter" idx="12"/>
          </p:nvPr>
        </p:nvSpPr>
        <p:spPr/>
        <p:txBody>
          <a:bodyPr/>
          <a:lstStyle/>
          <a:p>
            <a:fld id="{4E17C596-46AE-492E-8D1A-143973497F9C}" type="slidenum">
              <a:rPr lang="en-US" smtClean="0"/>
              <a:t>‹#›</a:t>
            </a:fld>
            <a:endParaRPr lang="en-US"/>
          </a:p>
        </p:txBody>
      </p:sp>
    </p:spTree>
    <p:extLst>
      <p:ext uri="{BB962C8B-B14F-4D97-AF65-F5344CB8AC3E}">
        <p14:creationId xmlns:p14="http://schemas.microsoft.com/office/powerpoint/2010/main" val="178883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EDFB06-D249-4A17-ABB7-6799E6900332}"/>
              </a:ext>
            </a:extLst>
          </p:cNvPr>
          <p:cNvSpPr>
            <a:spLocks noGrp="1"/>
          </p:cNvSpPr>
          <p:nvPr>
            <p:ph type="dt" sz="half" idx="10"/>
          </p:nvPr>
        </p:nvSpPr>
        <p:spPr/>
        <p:txBody>
          <a:bodyPr/>
          <a:lstStyle/>
          <a:p>
            <a:fld id="{25829216-8E1D-4BD2-99E5-257D2BCAC2D9}" type="datetimeFigureOut">
              <a:rPr lang="en-US" smtClean="0"/>
              <a:t>10/30/20</a:t>
            </a:fld>
            <a:endParaRPr lang="en-US"/>
          </a:p>
        </p:txBody>
      </p:sp>
      <p:sp>
        <p:nvSpPr>
          <p:cNvPr id="3" name="Footer Placeholder 2">
            <a:extLst>
              <a:ext uri="{FF2B5EF4-FFF2-40B4-BE49-F238E27FC236}">
                <a16:creationId xmlns:a16="http://schemas.microsoft.com/office/drawing/2014/main" id="{5130151E-2997-44FE-9730-E666AE8532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729B99-3994-4944-9ED2-65C025F4D127}"/>
              </a:ext>
            </a:extLst>
          </p:cNvPr>
          <p:cNvSpPr>
            <a:spLocks noGrp="1"/>
          </p:cNvSpPr>
          <p:nvPr>
            <p:ph type="sldNum" sz="quarter" idx="12"/>
          </p:nvPr>
        </p:nvSpPr>
        <p:spPr/>
        <p:txBody>
          <a:bodyPr/>
          <a:lstStyle/>
          <a:p>
            <a:fld id="{4E17C596-46AE-492E-8D1A-143973497F9C}" type="slidenum">
              <a:rPr lang="en-US" smtClean="0"/>
              <a:t>‹#›</a:t>
            </a:fld>
            <a:endParaRPr lang="en-US"/>
          </a:p>
        </p:txBody>
      </p:sp>
    </p:spTree>
    <p:extLst>
      <p:ext uri="{BB962C8B-B14F-4D97-AF65-F5344CB8AC3E}">
        <p14:creationId xmlns:p14="http://schemas.microsoft.com/office/powerpoint/2010/main" val="83243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B821-786A-4FB7-8FB8-6EAFB2E28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20CD8C-03D2-4DEC-AA41-2EF2EA04FE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6C01E0-5B17-4C98-AB72-366C8C2E5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F8C9DC-1881-452B-B946-2B2675069CA7}"/>
              </a:ext>
            </a:extLst>
          </p:cNvPr>
          <p:cNvSpPr>
            <a:spLocks noGrp="1"/>
          </p:cNvSpPr>
          <p:nvPr>
            <p:ph type="dt" sz="half" idx="10"/>
          </p:nvPr>
        </p:nvSpPr>
        <p:spPr/>
        <p:txBody>
          <a:bodyPr/>
          <a:lstStyle/>
          <a:p>
            <a:fld id="{25829216-8E1D-4BD2-99E5-257D2BCAC2D9}" type="datetimeFigureOut">
              <a:rPr lang="en-US" smtClean="0"/>
              <a:t>10/30/20</a:t>
            </a:fld>
            <a:endParaRPr lang="en-US"/>
          </a:p>
        </p:txBody>
      </p:sp>
      <p:sp>
        <p:nvSpPr>
          <p:cNvPr id="6" name="Footer Placeholder 5">
            <a:extLst>
              <a:ext uri="{FF2B5EF4-FFF2-40B4-BE49-F238E27FC236}">
                <a16:creationId xmlns:a16="http://schemas.microsoft.com/office/drawing/2014/main" id="{D7404C44-4E50-4308-BD3B-B59BE2876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17D0-1F4F-491B-94E3-D4C93529FC0F}"/>
              </a:ext>
            </a:extLst>
          </p:cNvPr>
          <p:cNvSpPr>
            <a:spLocks noGrp="1"/>
          </p:cNvSpPr>
          <p:nvPr>
            <p:ph type="sldNum" sz="quarter" idx="12"/>
          </p:nvPr>
        </p:nvSpPr>
        <p:spPr/>
        <p:txBody>
          <a:bodyPr/>
          <a:lstStyle/>
          <a:p>
            <a:fld id="{4E17C596-46AE-492E-8D1A-143973497F9C}" type="slidenum">
              <a:rPr lang="en-US" smtClean="0"/>
              <a:t>‹#›</a:t>
            </a:fld>
            <a:endParaRPr lang="en-US"/>
          </a:p>
        </p:txBody>
      </p:sp>
    </p:spTree>
    <p:extLst>
      <p:ext uri="{BB962C8B-B14F-4D97-AF65-F5344CB8AC3E}">
        <p14:creationId xmlns:p14="http://schemas.microsoft.com/office/powerpoint/2010/main" val="203838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B1B9-3D13-449C-BB9B-F3E3DBD16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2CEE84-0C22-43BF-9ED4-5C808E4C2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6506C1-DDAB-44BD-A5DB-CAC2377C8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A5220-4A0C-4606-8382-05A1C3A6B438}"/>
              </a:ext>
            </a:extLst>
          </p:cNvPr>
          <p:cNvSpPr>
            <a:spLocks noGrp="1"/>
          </p:cNvSpPr>
          <p:nvPr>
            <p:ph type="dt" sz="half" idx="10"/>
          </p:nvPr>
        </p:nvSpPr>
        <p:spPr/>
        <p:txBody>
          <a:bodyPr/>
          <a:lstStyle/>
          <a:p>
            <a:fld id="{25829216-8E1D-4BD2-99E5-257D2BCAC2D9}" type="datetimeFigureOut">
              <a:rPr lang="en-US" smtClean="0"/>
              <a:t>10/30/20</a:t>
            </a:fld>
            <a:endParaRPr lang="en-US"/>
          </a:p>
        </p:txBody>
      </p:sp>
      <p:sp>
        <p:nvSpPr>
          <p:cNvPr id="6" name="Footer Placeholder 5">
            <a:extLst>
              <a:ext uri="{FF2B5EF4-FFF2-40B4-BE49-F238E27FC236}">
                <a16:creationId xmlns:a16="http://schemas.microsoft.com/office/drawing/2014/main" id="{C0C4B7EC-E4E2-46E0-9189-DC080A411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90735-D7A9-4D5A-8152-43094F97BD94}"/>
              </a:ext>
            </a:extLst>
          </p:cNvPr>
          <p:cNvSpPr>
            <a:spLocks noGrp="1"/>
          </p:cNvSpPr>
          <p:nvPr>
            <p:ph type="sldNum" sz="quarter" idx="12"/>
          </p:nvPr>
        </p:nvSpPr>
        <p:spPr/>
        <p:txBody>
          <a:bodyPr/>
          <a:lstStyle/>
          <a:p>
            <a:fld id="{4E17C596-46AE-492E-8D1A-143973497F9C}" type="slidenum">
              <a:rPr lang="en-US" smtClean="0"/>
              <a:t>‹#›</a:t>
            </a:fld>
            <a:endParaRPr lang="en-US"/>
          </a:p>
        </p:txBody>
      </p:sp>
    </p:spTree>
    <p:extLst>
      <p:ext uri="{BB962C8B-B14F-4D97-AF65-F5344CB8AC3E}">
        <p14:creationId xmlns:p14="http://schemas.microsoft.com/office/powerpoint/2010/main" val="38208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C1504C-DD15-49B7-B42E-87517364A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DC24E2-8098-45B1-9807-1E20CCE01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21820-8F04-4C4E-BA4E-62968D79C3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29216-8E1D-4BD2-99E5-257D2BCAC2D9}" type="datetimeFigureOut">
              <a:rPr lang="en-US" smtClean="0"/>
              <a:t>10/30/20</a:t>
            </a:fld>
            <a:endParaRPr lang="en-US"/>
          </a:p>
        </p:txBody>
      </p:sp>
      <p:sp>
        <p:nvSpPr>
          <p:cNvPr id="5" name="Footer Placeholder 4">
            <a:extLst>
              <a:ext uri="{FF2B5EF4-FFF2-40B4-BE49-F238E27FC236}">
                <a16:creationId xmlns:a16="http://schemas.microsoft.com/office/drawing/2014/main" id="{A092A872-2125-4629-A345-A43A358C5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2F6F53-C873-4A13-9FE6-B0A28A43E0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7C596-46AE-492E-8D1A-143973497F9C}" type="slidenum">
              <a:rPr lang="en-US" smtClean="0"/>
              <a:t>‹#›</a:t>
            </a:fld>
            <a:endParaRPr lang="en-US"/>
          </a:p>
        </p:txBody>
      </p:sp>
    </p:spTree>
    <p:extLst>
      <p:ext uri="{BB962C8B-B14F-4D97-AF65-F5344CB8AC3E}">
        <p14:creationId xmlns:p14="http://schemas.microsoft.com/office/powerpoint/2010/main" val="1476402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rgbClr val="434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A8290E-D8B6-415E-ACD5-D3C6FDDE2A74}"/>
              </a:ext>
            </a:extLst>
          </p:cNvPr>
          <p:cNvSpPr txBox="1"/>
          <p:nvPr/>
        </p:nvSpPr>
        <p:spPr>
          <a:xfrm>
            <a:off x="-1" y="1"/>
            <a:ext cx="12190413" cy="4242816"/>
          </a:xfrm>
          <a:prstGeom prst="rect">
            <a:avLst/>
          </a:prstGeom>
        </p:spPr>
        <p:txBody>
          <a:bodyPr vert="horz" lIns="91440" tIns="45720" rIns="91440" bIns="45720" rtlCol="0" anchor="ctr" anchorCtr="0">
            <a:noAutofit/>
          </a:bodyPr>
          <a:lstStyle/>
          <a:p>
            <a:pPr algn="ctr">
              <a:lnSpc>
                <a:spcPct val="90000"/>
              </a:lnSpc>
              <a:spcBef>
                <a:spcPct val="0"/>
              </a:spcBef>
              <a:spcAft>
                <a:spcPts val="600"/>
              </a:spcAft>
            </a:pPr>
            <a:r>
              <a:rPr lang="en-US" sz="6600" b="1" kern="1200" dirty="0">
                <a:solidFill>
                  <a:srgbClr val="FFFFFF"/>
                </a:solidFill>
                <a:ea typeface="+mj-ea"/>
                <a:cs typeface="+mj-cs"/>
              </a:rPr>
              <a:t>Welcome to the 2020 </a:t>
            </a:r>
            <a:r>
              <a:rPr lang="en-US" sz="7800" b="1" kern="1200" dirty="0">
                <a:solidFill>
                  <a:srgbClr val="FFFFFF"/>
                </a:solidFill>
                <a:ea typeface="+mj-ea"/>
                <a:cs typeface="+mj-cs"/>
              </a:rPr>
              <a:t>Awards Recognition Ceremony</a:t>
            </a:r>
          </a:p>
        </p:txBody>
      </p:sp>
      <p:sp>
        <p:nvSpPr>
          <p:cNvPr id="8" name="TextBox 7">
            <a:extLst>
              <a:ext uri="{FF2B5EF4-FFF2-40B4-BE49-F238E27FC236}">
                <a16:creationId xmlns:a16="http://schemas.microsoft.com/office/drawing/2014/main" id="{45896A37-C4E8-41A5-B26A-77A7B3251BA0}"/>
              </a:ext>
            </a:extLst>
          </p:cNvPr>
          <p:cNvSpPr txBox="1"/>
          <p:nvPr/>
        </p:nvSpPr>
        <p:spPr>
          <a:xfrm>
            <a:off x="-352743" y="5696930"/>
            <a:ext cx="12190413" cy="584775"/>
          </a:xfrm>
          <a:prstGeom prst="rect">
            <a:avLst/>
          </a:prstGeom>
          <a:noFill/>
        </p:spPr>
        <p:txBody>
          <a:bodyPr wrap="square" rtlCol="0">
            <a:spAutoFit/>
          </a:bodyPr>
          <a:lstStyle/>
          <a:p>
            <a:pPr algn="ctr"/>
            <a:r>
              <a:rPr lang="en-US" sz="3200" b="1" i="1" dirty="0">
                <a:solidFill>
                  <a:srgbClr val="003366"/>
                </a:solidFill>
              </a:rPr>
              <a:t>85</a:t>
            </a:r>
            <a:r>
              <a:rPr lang="en-US" sz="3200" b="1" i="1" baseline="30000" dirty="0">
                <a:solidFill>
                  <a:srgbClr val="003366"/>
                </a:solidFill>
              </a:rPr>
              <a:t>th</a:t>
            </a:r>
            <a:r>
              <a:rPr lang="en-US" sz="3200" b="1" i="1" dirty="0">
                <a:solidFill>
                  <a:srgbClr val="003366"/>
                </a:solidFill>
              </a:rPr>
              <a:t> International Conference |Virtually everywhere</a:t>
            </a:r>
          </a:p>
        </p:txBody>
      </p:sp>
      <p:pic>
        <p:nvPicPr>
          <p:cNvPr id="19" name="Picture 2" descr="ABC">
            <a:extLst>
              <a:ext uri="{FF2B5EF4-FFF2-40B4-BE49-F238E27FC236}">
                <a16:creationId xmlns:a16="http://schemas.microsoft.com/office/drawing/2014/main" id="{EA2BE013-4093-4EE7-AED2-C8AC83EE10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3246" y="4784762"/>
            <a:ext cx="3023917" cy="66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02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5400" b="1">
                <a:solidFill>
                  <a:schemeClr val="bg1"/>
                </a:solidFill>
              </a:rPr>
              <a:t>Outstanding Dissertation Award</a:t>
            </a:r>
            <a:endParaRPr lang="en-US" sz="4800" b="1" i="1">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3439886" y="1514006"/>
            <a:ext cx="8752114" cy="4438933"/>
          </a:xfrm>
          <a:prstGeom prst="rect">
            <a:avLst/>
          </a:prstGeom>
          <a:noFill/>
        </p:spPr>
        <p:txBody>
          <a:bodyPr wrap="square" rtlCol="0">
            <a:noAutofit/>
          </a:bodyPr>
          <a:lstStyle/>
          <a:p>
            <a:pPr algn="ctr"/>
            <a:r>
              <a:rPr lang="en-US" sz="3200" b="1" i="1" dirty="0">
                <a:solidFill>
                  <a:srgbClr val="003366"/>
                </a:solidFill>
              </a:rPr>
              <a:t>Sponsored by a Special Friend of ABC</a:t>
            </a:r>
            <a:endParaRPr lang="en-US" dirty="0"/>
          </a:p>
          <a:p>
            <a:endParaRPr lang="en-US" dirty="0"/>
          </a:p>
          <a:p>
            <a:endParaRPr lang="en-US" dirty="0"/>
          </a:p>
          <a:p>
            <a:pPr algn="ctr"/>
            <a:r>
              <a:rPr lang="en-US" sz="5200" b="1" dirty="0"/>
              <a:t>Doreen Hanke</a:t>
            </a:r>
          </a:p>
          <a:p>
            <a:pPr algn="ctr"/>
            <a:r>
              <a:rPr lang="en-US" sz="5200" dirty="0"/>
              <a:t>McNeese State University</a:t>
            </a:r>
          </a:p>
          <a:p>
            <a:pPr algn="ctr"/>
            <a:endParaRPr lang="en-US" sz="2400" dirty="0"/>
          </a:p>
          <a:p>
            <a:pPr algn="ctr"/>
            <a:r>
              <a:rPr lang="en-US" sz="2800" dirty="0"/>
              <a:t>“Can employees motivate themselves? The link between peer motivating language and employee outcomes ”</a:t>
            </a:r>
          </a:p>
        </p:txBody>
      </p:sp>
      <p:pic>
        <p:nvPicPr>
          <p:cNvPr id="5" name="Picture 2" descr="ABC">
            <a:extLst>
              <a:ext uri="{FF2B5EF4-FFF2-40B4-BE49-F238E27FC236}">
                <a16:creationId xmlns:a16="http://schemas.microsoft.com/office/drawing/2014/main" id="{B77C2161-CEAC-40E1-BEBD-FD14D484F1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miling for the camera&#10;&#10;Description automatically generated">
            <a:extLst>
              <a:ext uri="{FF2B5EF4-FFF2-40B4-BE49-F238E27FC236}">
                <a16:creationId xmlns:a16="http://schemas.microsoft.com/office/drawing/2014/main" id="{686BD239-A182-5347-A0D3-685AE444CE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383570"/>
            <a:ext cx="2133600" cy="3200400"/>
          </a:xfrm>
          <a:prstGeom prst="rect">
            <a:avLst/>
          </a:prstGeom>
        </p:spPr>
      </p:pic>
    </p:spTree>
    <p:extLst>
      <p:ext uri="{BB962C8B-B14F-4D97-AF65-F5344CB8AC3E}">
        <p14:creationId xmlns:p14="http://schemas.microsoft.com/office/powerpoint/2010/main" val="404085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5400" b="1">
                <a:solidFill>
                  <a:schemeClr val="bg1"/>
                </a:solidFill>
              </a:rPr>
              <a:t>Innovation in Teaching with Technology</a:t>
            </a:r>
            <a:endParaRPr lang="en-US" sz="4800" b="1" i="1">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2788920" y="1514006"/>
            <a:ext cx="9403080" cy="4438933"/>
          </a:xfrm>
          <a:prstGeom prst="rect">
            <a:avLst/>
          </a:prstGeom>
          <a:noFill/>
        </p:spPr>
        <p:txBody>
          <a:bodyPr wrap="square" rtlCol="0">
            <a:noAutofit/>
          </a:bodyPr>
          <a:lstStyle/>
          <a:p>
            <a:pPr algn="ctr"/>
            <a:r>
              <a:rPr lang="en-US" sz="3200" b="1" i="1">
                <a:solidFill>
                  <a:srgbClr val="003366"/>
                </a:solidFill>
              </a:rPr>
              <a:t>Sponsored by Amy Newman</a:t>
            </a:r>
            <a:br>
              <a:rPr lang="en-US" sz="3200" b="1" i="1">
                <a:solidFill>
                  <a:srgbClr val="003366"/>
                </a:solidFill>
              </a:rPr>
            </a:br>
            <a:endParaRPr lang="en-US"/>
          </a:p>
          <a:p>
            <a:endParaRPr lang="en-US"/>
          </a:p>
          <a:p>
            <a:pPr algn="ctr"/>
            <a:r>
              <a:rPr lang="en-US" sz="5200" b="1" err="1"/>
              <a:t>Carolin</a:t>
            </a:r>
            <a:r>
              <a:rPr lang="en-US" sz="5200" b="1"/>
              <a:t> Fleishmann</a:t>
            </a:r>
          </a:p>
          <a:p>
            <a:pPr algn="ctr"/>
            <a:r>
              <a:rPr lang="en-US" sz="4400"/>
              <a:t>University of Southern California (USC)</a:t>
            </a:r>
            <a:endParaRPr lang="en-US"/>
          </a:p>
          <a:p>
            <a:pPr algn="ctr"/>
            <a:r>
              <a:rPr lang="en-US" sz="4400"/>
              <a:t>Marshall School of Business </a:t>
            </a:r>
          </a:p>
        </p:txBody>
      </p:sp>
      <p:pic>
        <p:nvPicPr>
          <p:cNvPr id="5" name="Picture 2" descr="ABC">
            <a:extLst>
              <a:ext uri="{FF2B5EF4-FFF2-40B4-BE49-F238E27FC236}">
                <a16:creationId xmlns:a16="http://schemas.microsoft.com/office/drawing/2014/main" id="{B77C2161-CEAC-40E1-BEBD-FD14D484F1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4041"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E6F114E-8048-8B47-8DD4-CA199FD68A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589353"/>
            <a:ext cx="2229853" cy="3134923"/>
          </a:xfrm>
          <a:prstGeom prst="rect">
            <a:avLst/>
          </a:prstGeom>
        </p:spPr>
      </p:pic>
    </p:spTree>
    <p:extLst>
      <p:ext uri="{BB962C8B-B14F-4D97-AF65-F5344CB8AC3E}">
        <p14:creationId xmlns:p14="http://schemas.microsoft.com/office/powerpoint/2010/main" val="15769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4800" b="1" err="1">
                <a:solidFill>
                  <a:schemeClr val="bg1"/>
                </a:solidFill>
              </a:rPr>
              <a:t>Meada</a:t>
            </a:r>
            <a:r>
              <a:rPr lang="en-US" sz="4800" b="1">
                <a:solidFill>
                  <a:schemeClr val="bg1"/>
                </a:solidFill>
              </a:rPr>
              <a:t> Gibbs </a:t>
            </a:r>
          </a:p>
          <a:p>
            <a:pPr algn="ctr"/>
            <a:r>
              <a:rPr lang="en-US" sz="4800" b="1">
                <a:solidFill>
                  <a:schemeClr val="bg1"/>
                </a:solidFill>
              </a:rPr>
              <a:t>Outstanding Teacher-Scholar Award</a:t>
            </a:r>
            <a:endParaRPr lang="en-US" sz="4400" b="1" i="1">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2873829" y="1514006"/>
            <a:ext cx="9318170" cy="4438933"/>
          </a:xfrm>
          <a:prstGeom prst="rect">
            <a:avLst/>
          </a:prstGeom>
          <a:noFill/>
        </p:spPr>
        <p:txBody>
          <a:bodyPr wrap="square" rtlCol="0">
            <a:noAutofit/>
          </a:bodyPr>
          <a:lstStyle/>
          <a:p>
            <a:pPr algn="ctr"/>
            <a:r>
              <a:rPr lang="en-US" sz="3200" b="1" i="1">
                <a:solidFill>
                  <a:srgbClr val="003366"/>
                </a:solidFill>
              </a:rPr>
              <a:t>Sponsored by ABC</a:t>
            </a:r>
            <a:endParaRPr lang="en-US"/>
          </a:p>
          <a:p>
            <a:endParaRPr lang="en-US"/>
          </a:p>
          <a:p>
            <a:endParaRPr lang="en-US"/>
          </a:p>
          <a:p>
            <a:endParaRPr lang="en-US"/>
          </a:p>
          <a:p>
            <a:endParaRPr lang="en-US"/>
          </a:p>
          <a:p>
            <a:pPr algn="ctr"/>
            <a:r>
              <a:rPr lang="en-US" sz="5200" b="1"/>
              <a:t>Paula Lentz</a:t>
            </a:r>
          </a:p>
          <a:p>
            <a:pPr algn="ctr"/>
            <a:r>
              <a:rPr lang="en-US" sz="5200"/>
              <a:t>University of Wisconsin-</a:t>
            </a:r>
            <a:r>
              <a:rPr lang="en-US" sz="5200" err="1"/>
              <a:t>Eau</a:t>
            </a:r>
            <a:r>
              <a:rPr lang="en-US" sz="5200"/>
              <a:t> Claire</a:t>
            </a:r>
          </a:p>
        </p:txBody>
      </p:sp>
      <p:pic>
        <p:nvPicPr>
          <p:cNvPr id="5" name="Picture 2" descr="ABC">
            <a:extLst>
              <a:ext uri="{FF2B5EF4-FFF2-40B4-BE49-F238E27FC236}">
                <a16:creationId xmlns:a16="http://schemas.microsoft.com/office/drawing/2014/main" id="{B4B7450F-EDAE-49FC-B3C4-031E5040924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miling for the camera&#10;&#10;Description automatically generated">
            <a:extLst>
              <a:ext uri="{FF2B5EF4-FFF2-40B4-BE49-F238E27FC236}">
                <a16:creationId xmlns:a16="http://schemas.microsoft.com/office/drawing/2014/main" id="{5815C1E8-D9D9-EE4D-A675-647CF373DB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556344"/>
            <a:ext cx="2517566" cy="2564296"/>
          </a:xfrm>
          <a:prstGeom prst="rect">
            <a:avLst/>
          </a:prstGeom>
        </p:spPr>
      </p:pic>
    </p:spTree>
    <p:extLst>
      <p:ext uri="{BB962C8B-B14F-4D97-AF65-F5344CB8AC3E}">
        <p14:creationId xmlns:p14="http://schemas.microsoft.com/office/powerpoint/2010/main" val="334240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4800" b="1">
                <a:solidFill>
                  <a:schemeClr val="bg1"/>
                </a:solidFill>
              </a:rPr>
              <a:t>Kitty O. Locker</a:t>
            </a:r>
          </a:p>
          <a:p>
            <a:pPr algn="ctr"/>
            <a:r>
              <a:rPr lang="en-US" sz="4800" b="1">
                <a:solidFill>
                  <a:schemeClr val="bg1"/>
                </a:solidFill>
              </a:rPr>
              <a:t>Outstanding Research Award</a:t>
            </a:r>
            <a:endParaRPr lang="en-US" sz="4400" b="1" i="1">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2857500" y="1514006"/>
            <a:ext cx="9334500" cy="4438933"/>
          </a:xfrm>
          <a:prstGeom prst="rect">
            <a:avLst/>
          </a:prstGeom>
          <a:noFill/>
        </p:spPr>
        <p:txBody>
          <a:bodyPr wrap="square" rtlCol="0">
            <a:noAutofit/>
          </a:bodyPr>
          <a:lstStyle/>
          <a:p>
            <a:pPr algn="ctr"/>
            <a:r>
              <a:rPr lang="en-US" sz="3200" b="1" i="1" dirty="0">
                <a:solidFill>
                  <a:srgbClr val="003366"/>
                </a:solidFill>
              </a:rPr>
              <a:t>Sponsored by McGraw-Hill and ABC</a:t>
            </a:r>
            <a:endParaRPr lang="en-US" dirty="0"/>
          </a:p>
          <a:p>
            <a:endParaRPr lang="en-US" dirty="0"/>
          </a:p>
          <a:p>
            <a:endParaRPr lang="en-US" dirty="0"/>
          </a:p>
          <a:p>
            <a:endParaRPr lang="en-US" dirty="0"/>
          </a:p>
          <a:p>
            <a:endParaRPr lang="en-US" dirty="0"/>
          </a:p>
          <a:p>
            <a:pPr algn="ctr"/>
            <a:r>
              <a:rPr lang="en-US" sz="6000" b="1" dirty="0"/>
              <a:t>Kirk St. </a:t>
            </a:r>
            <a:r>
              <a:rPr lang="en-US" sz="6000" b="1" dirty="0" err="1"/>
              <a:t>Amant</a:t>
            </a:r>
            <a:endParaRPr lang="en-US" sz="6000" b="1" dirty="0"/>
          </a:p>
          <a:p>
            <a:pPr algn="ctr"/>
            <a:r>
              <a:rPr lang="en-US" sz="5200" dirty="0"/>
              <a:t>Louisiana Tech</a:t>
            </a:r>
          </a:p>
        </p:txBody>
      </p:sp>
      <p:pic>
        <p:nvPicPr>
          <p:cNvPr id="5" name="Picture 2" descr="ABC">
            <a:extLst>
              <a:ext uri="{FF2B5EF4-FFF2-40B4-BE49-F238E27FC236}">
                <a16:creationId xmlns:a16="http://schemas.microsoft.com/office/drawing/2014/main" id="{64CA3ECE-1724-43AC-A8A3-A4959B21FD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33573"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wearing a suit and tie&#10;&#10;Description automatically generated">
            <a:extLst>
              <a:ext uri="{FF2B5EF4-FFF2-40B4-BE49-F238E27FC236}">
                <a16:creationId xmlns:a16="http://schemas.microsoft.com/office/drawing/2014/main" id="{94A9C852-998E-3C40-AB89-A69230A48D3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543763"/>
            <a:ext cx="2857500" cy="2857500"/>
          </a:xfrm>
          <a:prstGeom prst="rect">
            <a:avLst/>
          </a:prstGeom>
        </p:spPr>
      </p:pic>
    </p:spTree>
    <p:extLst>
      <p:ext uri="{BB962C8B-B14F-4D97-AF65-F5344CB8AC3E}">
        <p14:creationId xmlns:p14="http://schemas.microsoft.com/office/powerpoint/2010/main" val="21291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5200" b="1">
                <a:solidFill>
                  <a:schemeClr val="bg1"/>
                </a:solidFill>
              </a:rPr>
              <a:t>Business Communication Impact Award</a:t>
            </a:r>
            <a:endParaRPr lang="en-US" sz="5200" b="1" i="1">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2847703" y="1514006"/>
            <a:ext cx="9344297" cy="4438933"/>
          </a:xfrm>
          <a:prstGeom prst="rect">
            <a:avLst/>
          </a:prstGeom>
          <a:noFill/>
        </p:spPr>
        <p:txBody>
          <a:bodyPr wrap="square" rtlCol="0">
            <a:noAutofit/>
          </a:bodyPr>
          <a:lstStyle/>
          <a:p>
            <a:pPr algn="ctr"/>
            <a:r>
              <a:rPr lang="en-US" sz="3200" b="1" i="1" dirty="0">
                <a:solidFill>
                  <a:srgbClr val="003366"/>
                </a:solidFill>
              </a:rPr>
              <a:t>Sponsored by the Marshall School of Business, University of Southern California</a:t>
            </a:r>
            <a:endParaRPr lang="en-US" dirty="0"/>
          </a:p>
          <a:p>
            <a:endParaRPr lang="en-US" sz="1200" dirty="0"/>
          </a:p>
          <a:p>
            <a:endParaRPr lang="en-US" sz="1100" dirty="0"/>
          </a:p>
          <a:p>
            <a:pPr algn="ctr"/>
            <a:r>
              <a:rPr lang="en-US" sz="4400" b="1" dirty="0"/>
              <a:t>Ann </a:t>
            </a:r>
            <a:r>
              <a:rPr lang="en-US" sz="4400" b="1" dirty="0" err="1"/>
              <a:t>Kankaaranta</a:t>
            </a:r>
            <a:r>
              <a:rPr lang="en-US" sz="4400" b="1" dirty="0"/>
              <a:t> &amp; Brigitte </a:t>
            </a:r>
            <a:r>
              <a:rPr lang="en-US" sz="4400" b="1" dirty="0" err="1"/>
              <a:t>Planken</a:t>
            </a:r>
            <a:endParaRPr lang="en-US" sz="4400" b="1" dirty="0"/>
          </a:p>
          <a:p>
            <a:pPr algn="ctr"/>
            <a:r>
              <a:rPr lang="en-US" sz="2800" b="1" dirty="0"/>
              <a:t>Aalto University &amp; Radboud University</a:t>
            </a:r>
          </a:p>
          <a:p>
            <a:pPr algn="ctr"/>
            <a:endParaRPr lang="en-US" sz="1400" dirty="0"/>
          </a:p>
          <a:p>
            <a:pPr algn="ctr"/>
            <a:r>
              <a:rPr lang="en-US" sz="3200" dirty="0"/>
              <a:t>“BELF Competence as Business Knowledge of Internationally Operating Business Professionals”</a:t>
            </a:r>
          </a:p>
          <a:p>
            <a:pPr algn="ctr"/>
            <a:endParaRPr lang="en-US" sz="1600" dirty="0"/>
          </a:p>
          <a:p>
            <a:pPr algn="ctr"/>
            <a:r>
              <a:rPr lang="en-US" sz="3200" b="1" i="1" dirty="0"/>
              <a:t>International Journal of Business Communication </a:t>
            </a:r>
          </a:p>
        </p:txBody>
      </p:sp>
      <p:pic>
        <p:nvPicPr>
          <p:cNvPr id="5" name="Picture 2" descr="ABC">
            <a:extLst>
              <a:ext uri="{FF2B5EF4-FFF2-40B4-BE49-F238E27FC236}">
                <a16:creationId xmlns:a16="http://schemas.microsoft.com/office/drawing/2014/main" id="{1F50074E-1C1E-4099-923C-5A6B2B85A7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81321"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wearing glasses and smiling at the camera&#10;&#10;Description automatically generated">
            <a:extLst>
              <a:ext uri="{FF2B5EF4-FFF2-40B4-BE49-F238E27FC236}">
                <a16:creationId xmlns:a16="http://schemas.microsoft.com/office/drawing/2014/main" id="{76209DB4-0033-6E45-B5F5-9E4DCE475D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14006"/>
            <a:ext cx="1913212" cy="2274223"/>
          </a:xfrm>
          <a:prstGeom prst="rect">
            <a:avLst/>
          </a:prstGeom>
        </p:spPr>
      </p:pic>
      <p:pic>
        <p:nvPicPr>
          <p:cNvPr id="9" name="Picture 8">
            <a:extLst>
              <a:ext uri="{FF2B5EF4-FFF2-40B4-BE49-F238E27FC236}">
                <a16:creationId xmlns:a16="http://schemas.microsoft.com/office/drawing/2014/main" id="{98E214A2-0C7D-4046-8E9C-AE0AA8E2D2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310305"/>
            <a:ext cx="1913212" cy="2547695"/>
          </a:xfrm>
          <a:prstGeom prst="rect">
            <a:avLst/>
          </a:prstGeom>
        </p:spPr>
      </p:pic>
    </p:spTree>
    <p:extLst>
      <p:ext uri="{BB962C8B-B14F-4D97-AF65-F5344CB8AC3E}">
        <p14:creationId xmlns:p14="http://schemas.microsoft.com/office/powerpoint/2010/main" val="284256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5400" b="1">
                <a:solidFill>
                  <a:schemeClr val="bg1"/>
                </a:solidFill>
              </a:rPr>
              <a:t>Francis Weeks Award of Merit</a:t>
            </a:r>
            <a:endParaRPr lang="en-US" sz="4800" b="1" i="1">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3236686" y="1669143"/>
            <a:ext cx="8955313" cy="4283796"/>
          </a:xfrm>
          <a:prstGeom prst="rect">
            <a:avLst/>
          </a:prstGeom>
          <a:noFill/>
        </p:spPr>
        <p:txBody>
          <a:bodyPr wrap="square" rtlCol="0">
            <a:noAutofit/>
          </a:bodyPr>
          <a:lstStyle/>
          <a:p>
            <a:pPr algn="ctr"/>
            <a:r>
              <a:rPr lang="en-US" sz="3200" b="1" i="1">
                <a:solidFill>
                  <a:srgbClr val="003366"/>
                </a:solidFill>
              </a:rPr>
              <a:t>Sponsored by ABC</a:t>
            </a:r>
            <a:endParaRPr lang="en-US"/>
          </a:p>
          <a:p>
            <a:endParaRPr lang="en-US"/>
          </a:p>
          <a:p>
            <a:endParaRPr lang="en-US"/>
          </a:p>
          <a:p>
            <a:endParaRPr lang="en-US"/>
          </a:p>
          <a:p>
            <a:endParaRPr lang="en-US"/>
          </a:p>
          <a:p>
            <a:pPr algn="ctr"/>
            <a:r>
              <a:rPr lang="en-US" sz="5200" b="1"/>
              <a:t>David Victor</a:t>
            </a:r>
          </a:p>
          <a:p>
            <a:pPr algn="ctr"/>
            <a:r>
              <a:rPr lang="en-US" sz="5200"/>
              <a:t>Eastern Michigan University</a:t>
            </a:r>
          </a:p>
        </p:txBody>
      </p:sp>
      <p:pic>
        <p:nvPicPr>
          <p:cNvPr id="5" name="Picture 2" descr="ABC">
            <a:extLst>
              <a:ext uri="{FF2B5EF4-FFF2-40B4-BE49-F238E27FC236}">
                <a16:creationId xmlns:a16="http://schemas.microsoft.com/office/drawing/2014/main" id="{ED1B9AE3-0092-4EBE-A3EE-1A021AACB3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erson wearing glasses and smiling at the camera&#10;&#10;Description automatically generated">
            <a:extLst>
              <a:ext uri="{FF2B5EF4-FFF2-40B4-BE49-F238E27FC236}">
                <a16:creationId xmlns:a16="http://schemas.microsoft.com/office/drawing/2014/main" id="{FBEFF9BC-23CB-2C44-ACFC-78EAE15B473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370498"/>
            <a:ext cx="2481110" cy="3101388"/>
          </a:xfrm>
          <a:prstGeom prst="rect">
            <a:avLst/>
          </a:prstGeom>
        </p:spPr>
      </p:pic>
    </p:spTree>
    <p:extLst>
      <p:ext uri="{BB962C8B-B14F-4D97-AF65-F5344CB8AC3E}">
        <p14:creationId xmlns:p14="http://schemas.microsoft.com/office/powerpoint/2010/main" val="116667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693890"/>
          </a:xfrm>
          <a:prstGeom prst="rect">
            <a:avLst/>
          </a:prstGeom>
          <a:solidFill>
            <a:srgbClr val="003366"/>
          </a:solidFill>
        </p:spPr>
        <p:txBody>
          <a:bodyPr wrap="square" rtlCol="0" anchor="ctr" anchorCtr="0">
            <a:noAutofit/>
          </a:bodyPr>
          <a:lstStyle/>
          <a:p>
            <a:pPr algn="ctr"/>
            <a:r>
              <a:rPr lang="en-US" sz="4800" b="1">
                <a:solidFill>
                  <a:schemeClr val="bg1"/>
                </a:solidFill>
              </a:rPr>
              <a:t>Bernadine </a:t>
            </a:r>
            <a:r>
              <a:rPr lang="en-US" sz="4800" b="1" err="1">
                <a:solidFill>
                  <a:schemeClr val="bg1"/>
                </a:solidFill>
              </a:rPr>
              <a:t>Branshaw</a:t>
            </a:r>
            <a:r>
              <a:rPr lang="en-US" sz="4800" b="1">
                <a:solidFill>
                  <a:schemeClr val="bg1"/>
                </a:solidFill>
              </a:rPr>
              <a:t> </a:t>
            </a:r>
          </a:p>
          <a:p>
            <a:pPr algn="ctr"/>
            <a:r>
              <a:rPr lang="en-US" sz="5400" b="1">
                <a:solidFill>
                  <a:schemeClr val="bg1"/>
                </a:solidFill>
              </a:rPr>
              <a:t>Spirit of ABC Award</a:t>
            </a:r>
            <a:endParaRPr lang="en-US" sz="4800" b="1" i="1">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2377439" y="1693889"/>
            <a:ext cx="9814559" cy="4259050"/>
          </a:xfrm>
          <a:prstGeom prst="rect">
            <a:avLst/>
          </a:prstGeom>
          <a:noFill/>
        </p:spPr>
        <p:txBody>
          <a:bodyPr wrap="square" rtlCol="0">
            <a:noAutofit/>
          </a:bodyPr>
          <a:lstStyle/>
          <a:p>
            <a:pPr algn="ctr"/>
            <a:r>
              <a:rPr lang="en-US" sz="3200" b="1" i="1">
                <a:solidFill>
                  <a:srgbClr val="003366"/>
                </a:solidFill>
              </a:rPr>
              <a:t>Sponsored by ABC</a:t>
            </a:r>
            <a:endParaRPr lang="en-US"/>
          </a:p>
          <a:p>
            <a:endParaRPr lang="en-US"/>
          </a:p>
          <a:p>
            <a:endParaRPr lang="en-US"/>
          </a:p>
          <a:p>
            <a:endParaRPr lang="en-US"/>
          </a:p>
          <a:p>
            <a:endParaRPr lang="en-US"/>
          </a:p>
          <a:p>
            <a:pPr algn="ctr"/>
            <a:r>
              <a:rPr lang="en-US" sz="5200" b="1"/>
              <a:t>Jacquelyn Lowman</a:t>
            </a:r>
          </a:p>
          <a:p>
            <a:pPr algn="ctr"/>
            <a:r>
              <a:rPr lang="en-US" sz="5200"/>
              <a:t>University of Maine at Presque Isle</a:t>
            </a:r>
          </a:p>
        </p:txBody>
      </p:sp>
      <p:pic>
        <p:nvPicPr>
          <p:cNvPr id="5" name="Picture 2" descr="ABC">
            <a:extLst>
              <a:ext uri="{FF2B5EF4-FFF2-40B4-BE49-F238E27FC236}">
                <a16:creationId xmlns:a16="http://schemas.microsoft.com/office/drawing/2014/main" id="{B1B307F6-4A01-4D8E-9821-E3D622345B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32681"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wearing a costume&#10;&#10;Description automatically generated">
            <a:extLst>
              <a:ext uri="{FF2B5EF4-FFF2-40B4-BE49-F238E27FC236}">
                <a16:creationId xmlns:a16="http://schemas.microsoft.com/office/drawing/2014/main" id="{45D3E2E5-C737-6941-9AA0-7E32ADCC34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336358"/>
            <a:ext cx="2377439" cy="3518610"/>
          </a:xfrm>
          <a:prstGeom prst="rect">
            <a:avLst/>
          </a:prstGeom>
        </p:spPr>
      </p:pic>
    </p:spTree>
    <p:extLst>
      <p:ext uri="{BB962C8B-B14F-4D97-AF65-F5344CB8AC3E}">
        <p14:creationId xmlns:p14="http://schemas.microsoft.com/office/powerpoint/2010/main" val="108613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5400" b="1">
                <a:solidFill>
                  <a:schemeClr val="bg1"/>
                </a:solidFill>
              </a:rPr>
              <a:t>Honorary Member Award</a:t>
            </a:r>
            <a:endParaRPr lang="en-US" sz="5400" b="1" i="1">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3493511" y="1756456"/>
            <a:ext cx="8437231" cy="4438933"/>
          </a:xfrm>
          <a:prstGeom prst="rect">
            <a:avLst/>
          </a:prstGeom>
          <a:noFill/>
        </p:spPr>
        <p:txBody>
          <a:bodyPr wrap="square" rtlCol="0">
            <a:noAutofit/>
          </a:bodyPr>
          <a:lstStyle/>
          <a:p>
            <a:pPr algn="ctr"/>
            <a:r>
              <a:rPr lang="en-US" sz="3200" b="1" i="1" dirty="0">
                <a:solidFill>
                  <a:srgbClr val="003366"/>
                </a:solidFill>
              </a:rPr>
              <a:t>Sponsored by ABC</a:t>
            </a:r>
            <a:endParaRPr lang="en-US" dirty="0"/>
          </a:p>
          <a:p>
            <a:endParaRPr lang="en-US" dirty="0"/>
          </a:p>
          <a:p>
            <a:endParaRPr lang="en-US" dirty="0"/>
          </a:p>
          <a:p>
            <a:endParaRPr lang="en-US" dirty="0"/>
          </a:p>
          <a:p>
            <a:endParaRPr lang="en-US" dirty="0"/>
          </a:p>
          <a:p>
            <a:endParaRPr lang="en-US" dirty="0"/>
          </a:p>
          <a:p>
            <a:pPr algn="ctr"/>
            <a:r>
              <a:rPr lang="en-US" sz="5200" b="1" dirty="0"/>
              <a:t>Marilyn Buerkens</a:t>
            </a:r>
          </a:p>
          <a:p>
            <a:pPr algn="ctr"/>
            <a:r>
              <a:rPr lang="en-US" sz="4000" b="1" dirty="0"/>
              <a:t>ABC &amp; Virtually Everywhere</a:t>
            </a:r>
          </a:p>
        </p:txBody>
      </p:sp>
      <p:pic>
        <p:nvPicPr>
          <p:cNvPr id="5" name="Picture 2" descr="ABC">
            <a:extLst>
              <a:ext uri="{FF2B5EF4-FFF2-40B4-BE49-F238E27FC236}">
                <a16:creationId xmlns:a16="http://schemas.microsoft.com/office/drawing/2014/main" id="{1D8D853F-2DE1-4433-954E-CA6EDA09D7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2316"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miling for the camera&#10;&#10;Description automatically generated">
            <a:extLst>
              <a:ext uri="{FF2B5EF4-FFF2-40B4-BE49-F238E27FC236}">
                <a16:creationId xmlns:a16="http://schemas.microsoft.com/office/drawing/2014/main" id="{4F554013-C44A-7743-8A48-BC1F6CC915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241345"/>
            <a:ext cx="3235265" cy="2905422"/>
          </a:xfrm>
          <a:prstGeom prst="rect">
            <a:avLst/>
          </a:prstGeom>
        </p:spPr>
      </p:pic>
    </p:spTree>
    <p:extLst>
      <p:ext uri="{BB962C8B-B14F-4D97-AF65-F5344CB8AC3E}">
        <p14:creationId xmlns:p14="http://schemas.microsoft.com/office/powerpoint/2010/main" val="3183278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5400" b="1">
                <a:solidFill>
                  <a:schemeClr val="bg1"/>
                </a:solidFill>
              </a:rPr>
              <a:t>Distinguished Member Award</a:t>
            </a:r>
            <a:endParaRPr lang="en-US" sz="4800" b="1" i="1">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3240504" y="1514006"/>
            <a:ext cx="8951495" cy="4438933"/>
          </a:xfrm>
          <a:prstGeom prst="rect">
            <a:avLst/>
          </a:prstGeom>
          <a:noFill/>
        </p:spPr>
        <p:txBody>
          <a:bodyPr wrap="square" rtlCol="0">
            <a:noAutofit/>
          </a:bodyPr>
          <a:lstStyle/>
          <a:p>
            <a:pPr algn="ctr"/>
            <a:r>
              <a:rPr lang="en-US" sz="3200" b="1" i="1" dirty="0">
                <a:solidFill>
                  <a:srgbClr val="003366"/>
                </a:solidFill>
              </a:rPr>
              <a:t>Sponsored by ABC</a:t>
            </a:r>
            <a:endParaRPr lang="en-US" dirty="0"/>
          </a:p>
          <a:p>
            <a:endParaRPr lang="en-US" dirty="0"/>
          </a:p>
          <a:p>
            <a:endParaRPr lang="en-US" dirty="0"/>
          </a:p>
          <a:p>
            <a:pPr algn="ctr"/>
            <a:r>
              <a:rPr lang="en-US" sz="5200" b="1" dirty="0"/>
              <a:t>Janis Forman</a:t>
            </a:r>
          </a:p>
          <a:p>
            <a:pPr algn="ctr"/>
            <a:r>
              <a:rPr lang="en-US" sz="5200" dirty="0"/>
              <a:t>University of California, Los Angeles (UCLA)</a:t>
            </a:r>
          </a:p>
        </p:txBody>
      </p:sp>
      <p:pic>
        <p:nvPicPr>
          <p:cNvPr id="5" name="Picture 2" descr="ABC">
            <a:extLst>
              <a:ext uri="{FF2B5EF4-FFF2-40B4-BE49-F238E27FC236}">
                <a16:creationId xmlns:a16="http://schemas.microsoft.com/office/drawing/2014/main" id="{C66B48C3-9553-43F8-AD40-75204EE68D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posing for the camera&#10;&#10;Description automatically generated">
            <a:extLst>
              <a:ext uri="{FF2B5EF4-FFF2-40B4-BE49-F238E27FC236}">
                <a16:creationId xmlns:a16="http://schemas.microsoft.com/office/drawing/2014/main" id="{9F6F65CC-6E65-B849-9E41-D9344178D9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676876"/>
            <a:ext cx="2454442" cy="3178092"/>
          </a:xfrm>
          <a:prstGeom prst="rect">
            <a:avLst/>
          </a:prstGeom>
        </p:spPr>
      </p:pic>
    </p:spTree>
    <p:extLst>
      <p:ext uri="{BB962C8B-B14F-4D97-AF65-F5344CB8AC3E}">
        <p14:creationId xmlns:p14="http://schemas.microsoft.com/office/powerpoint/2010/main" val="855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5400" b="1">
                <a:solidFill>
                  <a:schemeClr val="bg1"/>
                </a:solidFill>
              </a:rPr>
              <a:t>Fellow of ABC Award</a:t>
            </a:r>
            <a:endParaRPr lang="en-US" sz="4800" b="1" i="1">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1881050" y="1514006"/>
            <a:ext cx="10310949" cy="4438933"/>
          </a:xfrm>
          <a:prstGeom prst="rect">
            <a:avLst/>
          </a:prstGeom>
          <a:noFill/>
        </p:spPr>
        <p:txBody>
          <a:bodyPr wrap="square" rtlCol="0">
            <a:noAutofit/>
          </a:bodyPr>
          <a:lstStyle/>
          <a:p>
            <a:pPr algn="ctr"/>
            <a:r>
              <a:rPr lang="en-US" sz="3200" b="1" i="1" dirty="0">
                <a:solidFill>
                  <a:srgbClr val="003366"/>
                </a:solidFill>
              </a:rPr>
              <a:t>Sponsored by ABC</a:t>
            </a:r>
            <a:endParaRPr lang="en-US" dirty="0"/>
          </a:p>
          <a:p>
            <a:endParaRPr lang="en-US" dirty="0"/>
          </a:p>
          <a:p>
            <a:endParaRPr lang="en-US" dirty="0"/>
          </a:p>
          <a:p>
            <a:endParaRPr lang="en-US" dirty="0"/>
          </a:p>
          <a:p>
            <a:endParaRPr lang="en-US" dirty="0"/>
          </a:p>
          <a:p>
            <a:pPr algn="ctr"/>
            <a:r>
              <a:rPr lang="en-US" sz="5200" b="1" dirty="0"/>
              <a:t>Priscilla Rogers</a:t>
            </a:r>
          </a:p>
          <a:p>
            <a:pPr algn="ctr">
              <a:tabLst>
                <a:tab pos="5365750" algn="l"/>
              </a:tabLst>
            </a:pPr>
            <a:r>
              <a:rPr lang="en-US" sz="5200" dirty="0"/>
              <a:t>University of Michigan</a:t>
            </a:r>
          </a:p>
        </p:txBody>
      </p:sp>
      <p:pic>
        <p:nvPicPr>
          <p:cNvPr id="5" name="Picture 2" descr="ABC">
            <a:extLst>
              <a:ext uri="{FF2B5EF4-FFF2-40B4-BE49-F238E27FC236}">
                <a16:creationId xmlns:a16="http://schemas.microsoft.com/office/drawing/2014/main" id="{5B5418A4-3D7F-406C-9E5C-0A557E2A93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4565"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wearing a suit and tie smiling at the camera&#10;&#10;Description automatically generated">
            <a:extLst>
              <a:ext uri="{FF2B5EF4-FFF2-40B4-BE49-F238E27FC236}">
                <a16:creationId xmlns:a16="http://schemas.microsoft.com/office/drawing/2014/main" id="{9AD8CAB2-E7C1-9D4C-9E25-8B9AF82105A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462221"/>
            <a:ext cx="2385700" cy="3180933"/>
          </a:xfrm>
          <a:prstGeom prst="rect">
            <a:avLst/>
          </a:prstGeom>
        </p:spPr>
      </p:pic>
    </p:spTree>
    <p:extLst>
      <p:ext uri="{BB962C8B-B14F-4D97-AF65-F5344CB8AC3E}">
        <p14:creationId xmlns:p14="http://schemas.microsoft.com/office/powerpoint/2010/main" val="291200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360449"/>
          </a:xfrm>
          <a:prstGeom prst="rect">
            <a:avLst/>
          </a:prstGeom>
          <a:solidFill>
            <a:srgbClr val="003366"/>
          </a:solidFill>
        </p:spPr>
        <p:txBody>
          <a:bodyPr wrap="square" rtlCol="0" anchor="ctr" anchorCtr="0">
            <a:noAutofit/>
          </a:bodyPr>
          <a:lstStyle/>
          <a:p>
            <a:pPr algn="ctr"/>
            <a:r>
              <a:rPr lang="en-US" sz="5400" b="1" dirty="0">
                <a:solidFill>
                  <a:schemeClr val="bg1"/>
                </a:solidFill>
              </a:rPr>
              <a:t>Marty Baker Graham Research Grant</a:t>
            </a:r>
          </a:p>
        </p:txBody>
      </p:sp>
      <p:sp>
        <p:nvSpPr>
          <p:cNvPr id="3" name="TextBox 2">
            <a:extLst>
              <a:ext uri="{FF2B5EF4-FFF2-40B4-BE49-F238E27FC236}">
                <a16:creationId xmlns:a16="http://schemas.microsoft.com/office/drawing/2014/main" id="{0C8DEFA6-BB97-4A14-AE4B-A05BF195FAF9}"/>
              </a:ext>
            </a:extLst>
          </p:cNvPr>
          <p:cNvSpPr txBox="1"/>
          <p:nvPr/>
        </p:nvSpPr>
        <p:spPr>
          <a:xfrm>
            <a:off x="2446986" y="1360448"/>
            <a:ext cx="9745013" cy="4592492"/>
          </a:xfrm>
          <a:prstGeom prst="rect">
            <a:avLst/>
          </a:prstGeom>
          <a:noFill/>
        </p:spPr>
        <p:txBody>
          <a:bodyPr wrap="square" rtlCol="0">
            <a:noAutofit/>
          </a:bodyPr>
          <a:lstStyle/>
          <a:p>
            <a:pPr algn="ctr"/>
            <a:r>
              <a:rPr lang="en-US" sz="3100" b="1" i="1" dirty="0">
                <a:solidFill>
                  <a:srgbClr val="003366"/>
                </a:solidFill>
              </a:rPr>
              <a:t>Sponsored by Friends and Family of Marty Baker Graham</a:t>
            </a:r>
          </a:p>
          <a:p>
            <a:endParaRPr lang="en-US" dirty="0"/>
          </a:p>
          <a:p>
            <a:pPr algn="ctr"/>
            <a:r>
              <a:rPr lang="en-US" sz="5200" b="1" dirty="0" err="1"/>
              <a:t>Nupoor</a:t>
            </a:r>
            <a:r>
              <a:rPr lang="en-US" sz="5200" b="1" dirty="0"/>
              <a:t> Ranade</a:t>
            </a:r>
          </a:p>
          <a:p>
            <a:pPr algn="ctr"/>
            <a:r>
              <a:rPr lang="en-US" sz="4800" dirty="0"/>
              <a:t>North Carolina State University</a:t>
            </a:r>
          </a:p>
          <a:p>
            <a:pPr algn="ctr"/>
            <a:endParaRPr lang="en-US" sz="2400" dirty="0"/>
          </a:p>
          <a:p>
            <a:pPr algn="ctr"/>
            <a:r>
              <a:rPr lang="en-US" sz="3200" dirty="0"/>
              <a:t>“Re-Contextualizing Audiences in User-Generated Content Publication Spaces”</a:t>
            </a:r>
          </a:p>
        </p:txBody>
      </p:sp>
      <p:pic>
        <p:nvPicPr>
          <p:cNvPr id="5" name="Picture 2" descr="ABC">
            <a:extLst>
              <a:ext uri="{FF2B5EF4-FFF2-40B4-BE49-F238E27FC236}">
                <a16:creationId xmlns:a16="http://schemas.microsoft.com/office/drawing/2014/main" id="{AA48A619-76F1-4F6A-A744-972D0B6F6E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98489"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25E552E-23CC-EB46-A735-8057CAC346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 y="2343246"/>
            <a:ext cx="2628899" cy="3428999"/>
          </a:xfrm>
          <a:prstGeom prst="rect">
            <a:avLst/>
          </a:prstGeom>
        </p:spPr>
      </p:pic>
    </p:spTree>
    <p:extLst>
      <p:ext uri="{BB962C8B-B14F-4D97-AF65-F5344CB8AC3E}">
        <p14:creationId xmlns:p14="http://schemas.microsoft.com/office/powerpoint/2010/main" val="3623540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5400" b="1" dirty="0">
                <a:solidFill>
                  <a:schemeClr val="bg1"/>
                </a:solidFill>
              </a:rPr>
              <a:t>Fellow of ABC Award</a:t>
            </a:r>
            <a:endParaRPr lang="en-US" sz="4800" b="1" i="1" dirty="0">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2690949" y="1514006"/>
            <a:ext cx="9501051" cy="4438933"/>
          </a:xfrm>
          <a:prstGeom prst="rect">
            <a:avLst/>
          </a:prstGeom>
          <a:noFill/>
        </p:spPr>
        <p:txBody>
          <a:bodyPr wrap="square" rtlCol="0">
            <a:noAutofit/>
          </a:bodyPr>
          <a:lstStyle/>
          <a:p>
            <a:pPr algn="ctr"/>
            <a:r>
              <a:rPr lang="en-US" sz="3200" b="1" i="1" dirty="0">
                <a:solidFill>
                  <a:srgbClr val="003366"/>
                </a:solidFill>
              </a:rPr>
              <a:t>Sponsored by ABC</a:t>
            </a:r>
            <a:endParaRPr lang="en-US" dirty="0"/>
          </a:p>
          <a:p>
            <a:endParaRPr lang="en-US" dirty="0"/>
          </a:p>
          <a:p>
            <a:endParaRPr lang="en-US" dirty="0"/>
          </a:p>
          <a:p>
            <a:endParaRPr lang="en-US" dirty="0"/>
          </a:p>
          <a:p>
            <a:endParaRPr lang="en-US" dirty="0"/>
          </a:p>
          <a:p>
            <a:pPr algn="ctr"/>
            <a:r>
              <a:rPr lang="en-US" sz="5200" b="1" dirty="0"/>
              <a:t>Charlie Kostelnick</a:t>
            </a:r>
          </a:p>
          <a:p>
            <a:pPr algn="ctr">
              <a:tabLst>
                <a:tab pos="5365750" algn="l"/>
              </a:tabLst>
            </a:pPr>
            <a:r>
              <a:rPr lang="en-US" sz="5200" dirty="0"/>
              <a:t>Iowa State University</a:t>
            </a:r>
          </a:p>
        </p:txBody>
      </p:sp>
      <p:pic>
        <p:nvPicPr>
          <p:cNvPr id="5" name="Picture 2" descr="ABC">
            <a:extLst>
              <a:ext uri="{FF2B5EF4-FFF2-40B4-BE49-F238E27FC236}">
                <a16:creationId xmlns:a16="http://schemas.microsoft.com/office/drawing/2014/main" id="{5B5418A4-3D7F-406C-9E5C-0A557E2A93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4115"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wearing a suit and tie smiling and looking at the camera&#10;&#10;Description automatically generated">
            <a:extLst>
              <a:ext uri="{FF2B5EF4-FFF2-40B4-BE49-F238E27FC236}">
                <a16:creationId xmlns:a16="http://schemas.microsoft.com/office/drawing/2014/main" id="{6FA81D71-2CAD-A440-86DE-0F9E941BC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 y="2499359"/>
            <a:ext cx="2316480" cy="3117207"/>
          </a:xfrm>
          <a:prstGeom prst="rect">
            <a:avLst/>
          </a:prstGeom>
        </p:spPr>
      </p:pic>
    </p:spTree>
    <p:extLst>
      <p:ext uri="{BB962C8B-B14F-4D97-AF65-F5344CB8AC3E}">
        <p14:creationId xmlns:p14="http://schemas.microsoft.com/office/powerpoint/2010/main" val="60721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5400" b="1" dirty="0">
                <a:solidFill>
                  <a:schemeClr val="bg1"/>
                </a:solidFill>
              </a:rPr>
              <a:t>Fellow of ABC Award</a:t>
            </a:r>
            <a:endParaRPr lang="en-US" sz="4800" b="1" i="1" dirty="0">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2627086" y="1514006"/>
            <a:ext cx="9564914" cy="4438933"/>
          </a:xfrm>
          <a:prstGeom prst="rect">
            <a:avLst/>
          </a:prstGeom>
          <a:noFill/>
        </p:spPr>
        <p:txBody>
          <a:bodyPr wrap="square" rtlCol="0">
            <a:noAutofit/>
          </a:bodyPr>
          <a:lstStyle/>
          <a:p>
            <a:pPr algn="ctr"/>
            <a:r>
              <a:rPr lang="en-US" sz="3200" b="1" i="1" dirty="0">
                <a:solidFill>
                  <a:srgbClr val="003366"/>
                </a:solidFill>
              </a:rPr>
              <a:t>Sponsored by ABC</a:t>
            </a:r>
            <a:endParaRPr lang="en-US" dirty="0"/>
          </a:p>
          <a:p>
            <a:endParaRPr lang="en-US" dirty="0"/>
          </a:p>
          <a:p>
            <a:endParaRPr lang="en-US" dirty="0"/>
          </a:p>
          <a:p>
            <a:endParaRPr lang="en-US" dirty="0"/>
          </a:p>
          <a:p>
            <a:endParaRPr lang="en-US" dirty="0"/>
          </a:p>
          <a:p>
            <a:pPr algn="ctr"/>
            <a:r>
              <a:rPr lang="en-US" sz="5200" b="1" dirty="0"/>
              <a:t>Geert Jacobs</a:t>
            </a:r>
          </a:p>
          <a:p>
            <a:pPr algn="ctr">
              <a:tabLst>
                <a:tab pos="5365750" algn="l"/>
              </a:tabLst>
            </a:pPr>
            <a:r>
              <a:rPr lang="en-US" sz="5200" dirty="0"/>
              <a:t>Ghent University</a:t>
            </a:r>
          </a:p>
        </p:txBody>
      </p:sp>
      <p:pic>
        <p:nvPicPr>
          <p:cNvPr id="5" name="Picture 2" descr="ABC">
            <a:extLst>
              <a:ext uri="{FF2B5EF4-FFF2-40B4-BE49-F238E27FC236}">
                <a16:creationId xmlns:a16="http://schemas.microsoft.com/office/drawing/2014/main" id="{5B5418A4-3D7F-406C-9E5C-0A557E2A93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4567"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38D3566-0A56-E047-BA81-B5AF3DC3537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407"/>
          <a:stretch/>
        </p:blipFill>
        <p:spPr bwMode="auto">
          <a:xfrm>
            <a:off x="0" y="2273632"/>
            <a:ext cx="2380341" cy="36793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18C67F-CE95-684A-9359-BBB5ADEE62CD}"/>
              </a:ext>
            </a:extLst>
          </p:cNvPr>
          <p:cNvSpPr txBox="1"/>
          <p:nvPr/>
        </p:nvSpPr>
        <p:spPr>
          <a:xfrm>
            <a:off x="2481943" y="977101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9948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693890"/>
          </a:xfrm>
          <a:prstGeom prst="rect">
            <a:avLst/>
          </a:prstGeom>
          <a:solidFill>
            <a:srgbClr val="003366"/>
          </a:solidFill>
        </p:spPr>
        <p:txBody>
          <a:bodyPr wrap="square" rtlCol="0" anchor="ctr" anchorCtr="0">
            <a:noAutofit/>
          </a:bodyPr>
          <a:lstStyle/>
          <a:p>
            <a:pPr algn="ctr"/>
            <a:r>
              <a:rPr lang="en-US" sz="4800" b="1" dirty="0">
                <a:solidFill>
                  <a:schemeClr val="bg1"/>
                </a:solidFill>
              </a:rPr>
              <a:t>Award for Excellence in</a:t>
            </a:r>
          </a:p>
          <a:p>
            <a:pPr marL="25400" algn="ctr"/>
            <a:r>
              <a:rPr lang="en-US" sz="4800" b="1" dirty="0">
                <a:solidFill>
                  <a:schemeClr val="bg1"/>
                </a:solidFill>
              </a:rPr>
              <a:t>Communication Consulting</a:t>
            </a:r>
          </a:p>
        </p:txBody>
      </p:sp>
      <p:sp>
        <p:nvSpPr>
          <p:cNvPr id="3" name="TextBox 2">
            <a:extLst>
              <a:ext uri="{FF2B5EF4-FFF2-40B4-BE49-F238E27FC236}">
                <a16:creationId xmlns:a16="http://schemas.microsoft.com/office/drawing/2014/main" id="{0C8DEFA6-BB97-4A14-AE4B-A05BF195FAF9}"/>
              </a:ext>
            </a:extLst>
          </p:cNvPr>
          <p:cNvSpPr txBox="1"/>
          <p:nvPr/>
        </p:nvSpPr>
        <p:spPr>
          <a:xfrm>
            <a:off x="2177142" y="1693888"/>
            <a:ext cx="10014857" cy="4259051"/>
          </a:xfrm>
          <a:prstGeom prst="rect">
            <a:avLst/>
          </a:prstGeom>
          <a:noFill/>
        </p:spPr>
        <p:txBody>
          <a:bodyPr wrap="square" rtlCol="0">
            <a:noAutofit/>
          </a:bodyPr>
          <a:lstStyle/>
          <a:p>
            <a:pPr algn="ctr"/>
            <a:r>
              <a:rPr lang="en-US" sz="3200" b="1" i="1">
                <a:solidFill>
                  <a:srgbClr val="003366"/>
                </a:solidFill>
              </a:rPr>
              <a:t>Sponsored by APCC and ABC</a:t>
            </a:r>
          </a:p>
          <a:p>
            <a:endParaRPr lang="en-US"/>
          </a:p>
          <a:p>
            <a:endParaRPr lang="en-US"/>
          </a:p>
          <a:p>
            <a:endParaRPr lang="en-US"/>
          </a:p>
          <a:p>
            <a:pPr algn="ctr"/>
            <a:r>
              <a:rPr lang="en-US" sz="5200" b="1" err="1"/>
              <a:t>Theomary</a:t>
            </a:r>
            <a:r>
              <a:rPr lang="en-US" sz="5200" b="1"/>
              <a:t> </a:t>
            </a:r>
            <a:r>
              <a:rPr lang="en-US" sz="5200" b="1" err="1"/>
              <a:t>Karamanis</a:t>
            </a:r>
            <a:endParaRPr lang="en-US" sz="5200" b="1"/>
          </a:p>
          <a:p>
            <a:pPr algn="ctr"/>
            <a:r>
              <a:rPr lang="en-US" sz="5200"/>
              <a:t>Cornell University</a:t>
            </a:r>
          </a:p>
          <a:p>
            <a:pPr algn="ctr"/>
            <a:r>
              <a:rPr lang="en-US" sz="5200"/>
              <a:t>SC Johnson College of Business</a:t>
            </a:r>
          </a:p>
        </p:txBody>
      </p:sp>
      <p:pic>
        <p:nvPicPr>
          <p:cNvPr id="5" name="Picture 2" descr="ABC">
            <a:extLst>
              <a:ext uri="{FF2B5EF4-FFF2-40B4-BE49-F238E27FC236}">
                <a16:creationId xmlns:a16="http://schemas.microsoft.com/office/drawing/2014/main" id="{53410F0C-644D-4973-8BAD-DB2DBB56B5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2611"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B6FDA15-ABAF-F04E-9315-54D7C9C415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409371"/>
            <a:ext cx="2694712" cy="3018972"/>
          </a:xfrm>
          <a:prstGeom prst="rect">
            <a:avLst/>
          </a:prstGeom>
        </p:spPr>
      </p:pic>
    </p:spTree>
    <p:extLst>
      <p:ext uri="{BB962C8B-B14F-4D97-AF65-F5344CB8AC3E}">
        <p14:creationId xmlns:p14="http://schemas.microsoft.com/office/powerpoint/2010/main" val="166024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678899"/>
          </a:xfrm>
          <a:prstGeom prst="rect">
            <a:avLst/>
          </a:prstGeom>
          <a:solidFill>
            <a:srgbClr val="003366"/>
          </a:solidFill>
        </p:spPr>
        <p:txBody>
          <a:bodyPr wrap="square" rtlCol="0" anchor="ctr" anchorCtr="0">
            <a:noAutofit/>
          </a:bodyPr>
          <a:lstStyle/>
          <a:p>
            <a:pPr algn="ctr"/>
            <a:r>
              <a:rPr lang="en-US" sz="4800" b="1">
                <a:solidFill>
                  <a:schemeClr val="bg1"/>
                </a:solidFill>
              </a:rPr>
              <a:t>Distinction in the Practice of </a:t>
            </a:r>
          </a:p>
          <a:p>
            <a:pPr algn="ctr"/>
            <a:r>
              <a:rPr lang="en-US" sz="4800" b="1">
                <a:solidFill>
                  <a:schemeClr val="bg1"/>
                </a:solidFill>
              </a:rPr>
              <a:t>Diversity and Inclusion</a:t>
            </a:r>
          </a:p>
        </p:txBody>
      </p:sp>
      <p:sp>
        <p:nvSpPr>
          <p:cNvPr id="3" name="TextBox 2">
            <a:extLst>
              <a:ext uri="{FF2B5EF4-FFF2-40B4-BE49-F238E27FC236}">
                <a16:creationId xmlns:a16="http://schemas.microsoft.com/office/drawing/2014/main" id="{0C8DEFA6-BB97-4A14-AE4B-A05BF195FAF9}"/>
              </a:ext>
            </a:extLst>
          </p:cNvPr>
          <p:cNvSpPr txBox="1"/>
          <p:nvPr/>
        </p:nvSpPr>
        <p:spPr>
          <a:xfrm>
            <a:off x="2786742" y="1678898"/>
            <a:ext cx="9405257" cy="4274042"/>
          </a:xfrm>
          <a:prstGeom prst="rect">
            <a:avLst/>
          </a:prstGeom>
          <a:noFill/>
        </p:spPr>
        <p:txBody>
          <a:bodyPr wrap="square" rtlCol="0">
            <a:noAutofit/>
          </a:bodyPr>
          <a:lstStyle/>
          <a:p>
            <a:pPr algn="ctr"/>
            <a:r>
              <a:rPr lang="en-US" sz="3200" b="1" i="1">
                <a:solidFill>
                  <a:srgbClr val="003366"/>
                </a:solidFill>
              </a:rPr>
              <a:t>Sponsored by Peter Cardon</a:t>
            </a:r>
          </a:p>
          <a:p>
            <a:endParaRPr lang="en-US"/>
          </a:p>
          <a:p>
            <a:endParaRPr lang="en-US"/>
          </a:p>
          <a:p>
            <a:endParaRPr lang="en-US"/>
          </a:p>
          <a:p>
            <a:pPr algn="ctr"/>
            <a:r>
              <a:rPr lang="en-US" sz="5200" b="1"/>
              <a:t>Larissa Ramos</a:t>
            </a:r>
          </a:p>
          <a:p>
            <a:pPr algn="ctr"/>
            <a:r>
              <a:rPr lang="en-US" sz="4400"/>
              <a:t>University of Miami</a:t>
            </a:r>
          </a:p>
          <a:p>
            <a:pPr algn="ctr"/>
            <a:r>
              <a:rPr lang="en-US" sz="4400"/>
              <a:t>Miami Herbert Business School</a:t>
            </a:r>
          </a:p>
        </p:txBody>
      </p:sp>
      <p:pic>
        <p:nvPicPr>
          <p:cNvPr id="5" name="Picture 2" descr="ABC">
            <a:extLst>
              <a:ext uri="{FF2B5EF4-FFF2-40B4-BE49-F238E27FC236}">
                <a16:creationId xmlns:a16="http://schemas.microsoft.com/office/drawing/2014/main" id="{1DFE73D3-14B4-4AFB-BA5B-1FA6640F7E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6107838"/>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miling for the camera&#10;&#10;Description automatically generated">
            <a:extLst>
              <a:ext uri="{FF2B5EF4-FFF2-40B4-BE49-F238E27FC236}">
                <a16:creationId xmlns:a16="http://schemas.microsoft.com/office/drawing/2014/main" id="{EA81587B-F7E6-864A-8C80-CC8EC349B1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544166"/>
            <a:ext cx="3308706" cy="3408774"/>
          </a:xfrm>
          <a:prstGeom prst="rect">
            <a:avLst/>
          </a:prstGeom>
        </p:spPr>
      </p:pic>
    </p:spTree>
    <p:extLst>
      <p:ext uri="{BB962C8B-B14F-4D97-AF65-F5344CB8AC3E}">
        <p14:creationId xmlns:p14="http://schemas.microsoft.com/office/powerpoint/2010/main" val="254919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360449"/>
          </a:xfrm>
          <a:prstGeom prst="rect">
            <a:avLst/>
          </a:prstGeom>
          <a:solidFill>
            <a:srgbClr val="003366"/>
          </a:solidFill>
        </p:spPr>
        <p:txBody>
          <a:bodyPr wrap="square" rtlCol="0" anchor="ctr" anchorCtr="0">
            <a:noAutofit/>
          </a:bodyPr>
          <a:lstStyle/>
          <a:p>
            <a:pPr algn="ctr"/>
            <a:r>
              <a:rPr lang="en-US" sz="6000" b="1">
                <a:solidFill>
                  <a:schemeClr val="bg1"/>
                </a:solidFill>
              </a:rPr>
              <a:t>Rising Star Award</a:t>
            </a:r>
          </a:p>
        </p:txBody>
      </p:sp>
      <p:sp>
        <p:nvSpPr>
          <p:cNvPr id="3" name="TextBox 2">
            <a:extLst>
              <a:ext uri="{FF2B5EF4-FFF2-40B4-BE49-F238E27FC236}">
                <a16:creationId xmlns:a16="http://schemas.microsoft.com/office/drawing/2014/main" id="{0C8DEFA6-BB97-4A14-AE4B-A05BF195FAF9}"/>
              </a:ext>
            </a:extLst>
          </p:cNvPr>
          <p:cNvSpPr txBox="1"/>
          <p:nvPr/>
        </p:nvSpPr>
        <p:spPr>
          <a:xfrm>
            <a:off x="2467428" y="1360448"/>
            <a:ext cx="9724571" cy="4592492"/>
          </a:xfrm>
          <a:prstGeom prst="rect">
            <a:avLst/>
          </a:prstGeom>
          <a:noFill/>
        </p:spPr>
        <p:txBody>
          <a:bodyPr wrap="square" rtlCol="0">
            <a:noAutofit/>
          </a:bodyPr>
          <a:lstStyle/>
          <a:p>
            <a:pPr algn="ctr"/>
            <a:r>
              <a:rPr lang="en-US" sz="3200" b="1" i="1">
                <a:solidFill>
                  <a:srgbClr val="003366"/>
                </a:solidFill>
              </a:rPr>
              <a:t>Sponsored by SAGE</a:t>
            </a:r>
          </a:p>
          <a:p>
            <a:endParaRPr lang="en-US"/>
          </a:p>
          <a:p>
            <a:endParaRPr lang="en-US"/>
          </a:p>
          <a:p>
            <a:endParaRPr lang="en-US"/>
          </a:p>
          <a:p>
            <a:endParaRPr lang="en-US"/>
          </a:p>
          <a:p>
            <a:pPr algn="ctr"/>
            <a:r>
              <a:rPr lang="en-US" sz="5200" b="1"/>
              <a:t>Susan </a:t>
            </a:r>
            <a:r>
              <a:rPr lang="en-US" sz="5200" b="1" err="1"/>
              <a:t>Schanne</a:t>
            </a:r>
            <a:endParaRPr lang="en-US" sz="5200" b="1"/>
          </a:p>
          <a:p>
            <a:pPr algn="ctr"/>
            <a:r>
              <a:rPr lang="en-US" sz="5200"/>
              <a:t>Eastern Michigan University</a:t>
            </a:r>
          </a:p>
        </p:txBody>
      </p:sp>
      <p:pic>
        <p:nvPicPr>
          <p:cNvPr id="5" name="Picture 2" descr="ABC">
            <a:extLst>
              <a:ext uri="{FF2B5EF4-FFF2-40B4-BE49-F238E27FC236}">
                <a16:creationId xmlns:a16="http://schemas.microsoft.com/office/drawing/2014/main" id="{27E10E9D-E2CC-4BDB-9C3D-4AEB5260F5D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wearing glasses and smiling at the camera&#10;&#10;Description automatically generated">
            <a:extLst>
              <a:ext uri="{FF2B5EF4-FFF2-40B4-BE49-F238E27FC236}">
                <a16:creationId xmlns:a16="http://schemas.microsoft.com/office/drawing/2014/main" id="{D8240940-4E8A-F24E-949C-7BEBCD0D54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365828"/>
            <a:ext cx="2357121" cy="2946401"/>
          </a:xfrm>
          <a:prstGeom prst="rect">
            <a:avLst/>
          </a:prstGeom>
        </p:spPr>
      </p:pic>
    </p:spTree>
    <p:extLst>
      <p:ext uri="{BB962C8B-B14F-4D97-AF65-F5344CB8AC3E}">
        <p14:creationId xmlns:p14="http://schemas.microsoft.com/office/powerpoint/2010/main" val="324244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4800" b="1">
                <a:solidFill>
                  <a:schemeClr val="bg1"/>
                </a:solidFill>
              </a:rPr>
              <a:t>Distinguished Book on </a:t>
            </a:r>
          </a:p>
          <a:p>
            <a:pPr algn="ctr"/>
            <a:r>
              <a:rPr lang="en-US" sz="4800" b="1">
                <a:solidFill>
                  <a:schemeClr val="bg1"/>
                </a:solidFill>
              </a:rPr>
              <a:t>Business Communication</a:t>
            </a:r>
          </a:p>
        </p:txBody>
      </p:sp>
      <p:sp>
        <p:nvSpPr>
          <p:cNvPr id="3" name="TextBox 2">
            <a:extLst>
              <a:ext uri="{FF2B5EF4-FFF2-40B4-BE49-F238E27FC236}">
                <a16:creationId xmlns:a16="http://schemas.microsoft.com/office/drawing/2014/main" id="{0C8DEFA6-BB97-4A14-AE4B-A05BF195FAF9}"/>
              </a:ext>
            </a:extLst>
          </p:cNvPr>
          <p:cNvSpPr txBox="1"/>
          <p:nvPr/>
        </p:nvSpPr>
        <p:spPr>
          <a:xfrm>
            <a:off x="2390274" y="1514006"/>
            <a:ext cx="9801726" cy="4438933"/>
          </a:xfrm>
          <a:prstGeom prst="rect">
            <a:avLst/>
          </a:prstGeom>
          <a:noFill/>
        </p:spPr>
        <p:txBody>
          <a:bodyPr wrap="square" rtlCol="0">
            <a:noAutofit/>
          </a:bodyPr>
          <a:lstStyle/>
          <a:p>
            <a:pPr algn="ctr"/>
            <a:r>
              <a:rPr lang="en-US" sz="3200" b="1" i="1">
                <a:solidFill>
                  <a:srgbClr val="003366"/>
                </a:solidFill>
              </a:rPr>
              <a:t>Sponsored by SAGE</a:t>
            </a:r>
          </a:p>
          <a:p>
            <a:endParaRPr lang="en-US"/>
          </a:p>
          <a:p>
            <a:endParaRPr lang="en-US"/>
          </a:p>
          <a:p>
            <a:pPr algn="ctr"/>
            <a:r>
              <a:rPr lang="en-US" sz="5200" b="1"/>
              <a:t>Bruce </a:t>
            </a:r>
            <a:r>
              <a:rPr lang="en-US" sz="5200" b="1" err="1"/>
              <a:t>Maylath</a:t>
            </a:r>
            <a:r>
              <a:rPr lang="en-US" sz="5200" b="1"/>
              <a:t> &amp; </a:t>
            </a:r>
            <a:r>
              <a:rPr lang="en-US" sz="4800" b="1"/>
              <a:t>Kirk St. </a:t>
            </a:r>
            <a:r>
              <a:rPr lang="en-US" sz="4800" b="1" err="1"/>
              <a:t>Amant</a:t>
            </a:r>
            <a:endParaRPr lang="en-US" sz="4800"/>
          </a:p>
          <a:p>
            <a:pPr algn="ctr"/>
            <a:endParaRPr lang="en-US" sz="1200"/>
          </a:p>
          <a:p>
            <a:pPr algn="ctr"/>
            <a:r>
              <a:rPr lang="en-US" sz="4000" i="1"/>
              <a:t>Translation and Localization: A Guide for Technical and Professional Communicators</a:t>
            </a:r>
            <a:endParaRPr lang="en-US" sz="1200"/>
          </a:p>
          <a:p>
            <a:pPr algn="ctr"/>
            <a:endParaRPr lang="en-US" sz="1200"/>
          </a:p>
          <a:p>
            <a:pPr algn="ctr"/>
            <a:r>
              <a:rPr lang="en-US" sz="3200"/>
              <a:t>Published by Routledge</a:t>
            </a:r>
          </a:p>
        </p:txBody>
      </p:sp>
      <p:pic>
        <p:nvPicPr>
          <p:cNvPr id="5" name="Picture 2" descr="ABC">
            <a:extLst>
              <a:ext uri="{FF2B5EF4-FFF2-40B4-BE49-F238E27FC236}">
                <a16:creationId xmlns:a16="http://schemas.microsoft.com/office/drawing/2014/main" id="{5BC3AF9F-84B8-46C5-886F-4A9C90D528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79178"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tanding in front of a window&#10;&#10;Description automatically generated">
            <a:extLst>
              <a:ext uri="{FF2B5EF4-FFF2-40B4-BE49-F238E27FC236}">
                <a16:creationId xmlns:a16="http://schemas.microsoft.com/office/drawing/2014/main" id="{DDF51A2C-32E6-C341-A880-AA145F070A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514006"/>
            <a:ext cx="2630904" cy="2098200"/>
          </a:xfrm>
          <a:prstGeom prst="rect">
            <a:avLst/>
          </a:prstGeom>
        </p:spPr>
      </p:pic>
      <p:pic>
        <p:nvPicPr>
          <p:cNvPr id="7170" name="Picture 2" descr="Kirk ST.AMANT | Professor and Endowed Chair | PhD in Scientific and  Technical Communication | Louisiana Tech University, Ruston | Louisiana  Tech | School of Literature and Languages">
            <a:extLst>
              <a:ext uri="{FF2B5EF4-FFF2-40B4-BE49-F238E27FC236}">
                <a16:creationId xmlns:a16="http://schemas.microsoft.com/office/drawing/2014/main" id="{406FDFD1-A999-6442-B098-038BA3C651D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 y="4227096"/>
            <a:ext cx="2630904" cy="263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122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360449"/>
          </a:xfrm>
          <a:prstGeom prst="rect">
            <a:avLst/>
          </a:prstGeom>
          <a:solidFill>
            <a:srgbClr val="003366"/>
          </a:solidFill>
        </p:spPr>
        <p:txBody>
          <a:bodyPr wrap="square" rtlCol="0" anchor="ctr" anchorCtr="0">
            <a:noAutofit/>
          </a:bodyPr>
          <a:lstStyle/>
          <a:p>
            <a:pPr algn="ctr">
              <a:lnSpc>
                <a:spcPct val="90000"/>
              </a:lnSpc>
              <a:spcBef>
                <a:spcPct val="0"/>
              </a:spcBef>
              <a:spcAft>
                <a:spcPts val="600"/>
              </a:spcAft>
            </a:pPr>
            <a:r>
              <a:rPr lang="en-US" sz="4000" b="1">
                <a:solidFill>
                  <a:schemeClr val="bg1"/>
                </a:solidFill>
              </a:rPr>
              <a:t>Outstanding Publication in the</a:t>
            </a:r>
          </a:p>
          <a:p>
            <a:pPr algn="ctr">
              <a:lnSpc>
                <a:spcPct val="90000"/>
              </a:lnSpc>
              <a:spcBef>
                <a:spcPct val="0"/>
              </a:spcBef>
              <a:spcAft>
                <a:spcPts val="600"/>
              </a:spcAft>
            </a:pPr>
            <a:r>
              <a:rPr lang="en-US" sz="4000" b="1" i="1">
                <a:solidFill>
                  <a:schemeClr val="bg1"/>
                </a:solidFill>
              </a:rPr>
              <a:t>International Journal of Business Communication</a:t>
            </a:r>
          </a:p>
        </p:txBody>
      </p:sp>
      <p:sp>
        <p:nvSpPr>
          <p:cNvPr id="3" name="TextBox 2">
            <a:extLst>
              <a:ext uri="{FF2B5EF4-FFF2-40B4-BE49-F238E27FC236}">
                <a16:creationId xmlns:a16="http://schemas.microsoft.com/office/drawing/2014/main" id="{0C8DEFA6-BB97-4A14-AE4B-A05BF195FAF9}"/>
              </a:ext>
            </a:extLst>
          </p:cNvPr>
          <p:cNvSpPr txBox="1"/>
          <p:nvPr/>
        </p:nvSpPr>
        <p:spPr>
          <a:xfrm>
            <a:off x="2467428" y="1360448"/>
            <a:ext cx="9724571" cy="4592492"/>
          </a:xfrm>
          <a:prstGeom prst="rect">
            <a:avLst/>
          </a:prstGeom>
          <a:noFill/>
        </p:spPr>
        <p:txBody>
          <a:bodyPr wrap="square" rtlCol="0">
            <a:noAutofit/>
          </a:bodyPr>
          <a:lstStyle/>
          <a:p>
            <a:pPr algn="ctr">
              <a:lnSpc>
                <a:spcPct val="90000"/>
              </a:lnSpc>
              <a:spcAft>
                <a:spcPts val="600"/>
              </a:spcAft>
            </a:pPr>
            <a:r>
              <a:rPr lang="en-US" sz="3200" b="1" i="1" dirty="0">
                <a:solidFill>
                  <a:schemeClr val="accent1">
                    <a:lumMod val="50000"/>
                  </a:schemeClr>
                </a:solidFill>
              </a:rPr>
              <a:t>Sponsored by Paula Lentz and Kathy </a:t>
            </a:r>
            <a:r>
              <a:rPr lang="en-US" sz="3200" b="1" i="1" dirty="0" err="1">
                <a:solidFill>
                  <a:schemeClr val="accent1">
                    <a:lumMod val="50000"/>
                  </a:schemeClr>
                </a:solidFill>
              </a:rPr>
              <a:t>Rentz</a:t>
            </a:r>
            <a:endParaRPr lang="en-US" sz="3200" b="1" i="1" dirty="0">
              <a:solidFill>
                <a:schemeClr val="accent1">
                  <a:lumMod val="50000"/>
                </a:schemeClr>
              </a:solidFill>
            </a:endParaRPr>
          </a:p>
          <a:p>
            <a:endParaRPr lang="en-US" dirty="0"/>
          </a:p>
          <a:p>
            <a:endParaRPr lang="en-US" dirty="0"/>
          </a:p>
          <a:p>
            <a:endParaRPr lang="en-US" dirty="0"/>
          </a:p>
          <a:p>
            <a:pPr algn="ctr">
              <a:lnSpc>
                <a:spcPct val="90000"/>
              </a:lnSpc>
              <a:spcAft>
                <a:spcPts val="600"/>
              </a:spcAft>
            </a:pPr>
            <a:r>
              <a:rPr lang="en-US" sz="5400" b="1" dirty="0"/>
              <a:t>Cen (April) Yue</a:t>
            </a:r>
          </a:p>
          <a:p>
            <a:pPr algn="ctr">
              <a:lnSpc>
                <a:spcPct val="90000"/>
              </a:lnSpc>
              <a:spcAft>
                <a:spcPts val="1800"/>
              </a:spcAft>
            </a:pPr>
            <a:r>
              <a:rPr lang="en-US" sz="5400" dirty="0"/>
              <a:t>University of Florida</a:t>
            </a:r>
          </a:p>
          <a:p>
            <a:pPr algn="ctr">
              <a:lnSpc>
                <a:spcPct val="90000"/>
              </a:lnSpc>
              <a:spcAft>
                <a:spcPts val="1800"/>
              </a:spcAft>
            </a:pPr>
            <a:r>
              <a:rPr lang="en-US" sz="2400" dirty="0"/>
              <a:t>Co-authors Men, L. R., &amp; Ferguson, M. A.</a:t>
            </a:r>
            <a:br>
              <a:rPr lang="en-US" sz="6000" dirty="0"/>
            </a:br>
            <a:r>
              <a:rPr lang="en-US" sz="2800" dirty="0"/>
              <a:t>“Examining the effects of internal communication and emotional culture on employees’ organizational identification. ”</a:t>
            </a:r>
          </a:p>
          <a:p>
            <a:pPr algn="ctr">
              <a:lnSpc>
                <a:spcPct val="90000"/>
              </a:lnSpc>
              <a:spcAft>
                <a:spcPts val="600"/>
              </a:spcAft>
            </a:pPr>
            <a:endParaRPr lang="en-US" sz="5400" dirty="0"/>
          </a:p>
        </p:txBody>
      </p:sp>
      <p:pic>
        <p:nvPicPr>
          <p:cNvPr id="5" name="Picture 2" descr="ABC">
            <a:extLst>
              <a:ext uri="{FF2B5EF4-FFF2-40B4-BE49-F238E27FC236}">
                <a16:creationId xmlns:a16="http://schemas.microsoft.com/office/drawing/2014/main" id="{27E10E9D-E2CC-4BDB-9C3D-4AEB5260F5D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wearing glasses and smiling at the camera&#10;&#10;Description automatically generated">
            <a:extLst>
              <a:ext uri="{FF2B5EF4-FFF2-40B4-BE49-F238E27FC236}">
                <a16:creationId xmlns:a16="http://schemas.microsoft.com/office/drawing/2014/main" id="{7E8BFA53-F082-D840-A3D6-51C1CD9837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782976"/>
            <a:ext cx="2520544" cy="2520544"/>
          </a:xfrm>
          <a:prstGeom prst="rect">
            <a:avLst/>
          </a:prstGeom>
        </p:spPr>
      </p:pic>
    </p:spTree>
    <p:extLst>
      <p:ext uri="{BB962C8B-B14F-4D97-AF65-F5344CB8AC3E}">
        <p14:creationId xmlns:p14="http://schemas.microsoft.com/office/powerpoint/2010/main" val="325364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4800" b="1">
                <a:solidFill>
                  <a:schemeClr val="bg1"/>
                </a:solidFill>
              </a:rPr>
              <a:t>Outstanding Article on Business Communication in a Non-ABC Journal</a:t>
            </a:r>
            <a:endParaRPr lang="en-US" sz="4400" b="1" i="1">
              <a:solidFill>
                <a:schemeClr val="bg1"/>
              </a:solidFill>
            </a:endParaRPr>
          </a:p>
        </p:txBody>
      </p:sp>
      <p:sp>
        <p:nvSpPr>
          <p:cNvPr id="3" name="TextBox 2">
            <a:extLst>
              <a:ext uri="{FF2B5EF4-FFF2-40B4-BE49-F238E27FC236}">
                <a16:creationId xmlns:a16="http://schemas.microsoft.com/office/drawing/2014/main" id="{0C8DEFA6-BB97-4A14-AE4B-A05BF195FAF9}"/>
              </a:ext>
            </a:extLst>
          </p:cNvPr>
          <p:cNvSpPr txBox="1"/>
          <p:nvPr/>
        </p:nvSpPr>
        <p:spPr>
          <a:xfrm>
            <a:off x="2272936" y="1514006"/>
            <a:ext cx="9919063" cy="4681383"/>
          </a:xfrm>
          <a:prstGeom prst="rect">
            <a:avLst/>
          </a:prstGeom>
          <a:noFill/>
        </p:spPr>
        <p:txBody>
          <a:bodyPr wrap="square" rtlCol="0">
            <a:noAutofit/>
          </a:bodyPr>
          <a:lstStyle/>
          <a:p>
            <a:pPr algn="ctr"/>
            <a:r>
              <a:rPr lang="en-US" sz="3200" b="1" i="1" dirty="0">
                <a:solidFill>
                  <a:srgbClr val="003366"/>
                </a:solidFill>
              </a:rPr>
              <a:t>Sponsored by ABC</a:t>
            </a:r>
          </a:p>
          <a:p>
            <a:endParaRPr lang="en-US" dirty="0"/>
          </a:p>
          <a:p>
            <a:pPr algn="ctr"/>
            <a:r>
              <a:rPr lang="en-US" sz="5200" b="1" dirty="0"/>
              <a:t>Augustine Pang</a:t>
            </a:r>
          </a:p>
          <a:p>
            <a:pPr algn="ctr"/>
            <a:r>
              <a:rPr lang="en-US" sz="3200" dirty="0"/>
              <a:t>Co-authors Le, P., Teo, H., Li, Y., &amp; Goh C.</a:t>
            </a:r>
          </a:p>
          <a:p>
            <a:pPr algn="ctr"/>
            <a:r>
              <a:rPr lang="en-US" sz="4800" dirty="0"/>
              <a:t>Singapore Management University</a:t>
            </a:r>
          </a:p>
          <a:p>
            <a:pPr algn="ctr"/>
            <a:endParaRPr lang="en-US" sz="2400" dirty="0"/>
          </a:p>
          <a:p>
            <a:pPr algn="ctr"/>
            <a:r>
              <a:rPr lang="en-US" sz="3200" dirty="0"/>
              <a:t>“When is silence golden? The use of strategic silence in crisis communication.”</a:t>
            </a:r>
          </a:p>
        </p:txBody>
      </p:sp>
      <p:pic>
        <p:nvPicPr>
          <p:cNvPr id="5" name="Picture 2" descr="ABC">
            <a:extLst>
              <a:ext uri="{FF2B5EF4-FFF2-40B4-BE49-F238E27FC236}">
                <a16:creationId xmlns:a16="http://schemas.microsoft.com/office/drawing/2014/main" id="{434C2174-A3C4-4768-A84C-D415ECA259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0508"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smiling for the camera&#10;&#10;Description automatically generated">
            <a:extLst>
              <a:ext uri="{FF2B5EF4-FFF2-40B4-BE49-F238E27FC236}">
                <a16:creationId xmlns:a16="http://schemas.microsoft.com/office/drawing/2014/main" id="{A5FE3FD8-2D61-8349-AEEC-BE109AAA6B6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353296"/>
            <a:ext cx="2436223" cy="2436223"/>
          </a:xfrm>
          <a:prstGeom prst="rect">
            <a:avLst/>
          </a:prstGeom>
        </p:spPr>
      </p:pic>
    </p:spTree>
    <p:extLst>
      <p:ext uri="{BB962C8B-B14F-4D97-AF65-F5344CB8AC3E}">
        <p14:creationId xmlns:p14="http://schemas.microsoft.com/office/powerpoint/2010/main" val="382923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762F-F678-43C5-93A8-28004D882C28}"/>
              </a:ext>
            </a:extLst>
          </p:cNvPr>
          <p:cNvSpPr txBox="1"/>
          <p:nvPr/>
        </p:nvSpPr>
        <p:spPr>
          <a:xfrm>
            <a:off x="0" y="-1"/>
            <a:ext cx="12192000" cy="1514008"/>
          </a:xfrm>
          <a:prstGeom prst="rect">
            <a:avLst/>
          </a:prstGeom>
          <a:solidFill>
            <a:srgbClr val="003366"/>
          </a:solidFill>
        </p:spPr>
        <p:txBody>
          <a:bodyPr wrap="square" rtlCol="0" anchor="ctr" anchorCtr="0">
            <a:noAutofit/>
          </a:bodyPr>
          <a:lstStyle/>
          <a:p>
            <a:pPr algn="ctr"/>
            <a:r>
              <a:rPr lang="en-US" sz="4800" b="1">
                <a:solidFill>
                  <a:schemeClr val="bg1"/>
                </a:solidFill>
              </a:rPr>
              <a:t>Outstanding Article in the</a:t>
            </a:r>
          </a:p>
          <a:p>
            <a:pPr algn="ctr"/>
            <a:r>
              <a:rPr lang="en-US" sz="4400" b="1" i="1">
                <a:solidFill>
                  <a:schemeClr val="bg1"/>
                </a:solidFill>
              </a:rPr>
              <a:t>Business &amp; Professional Communication Quarterly</a:t>
            </a:r>
          </a:p>
        </p:txBody>
      </p:sp>
      <p:sp>
        <p:nvSpPr>
          <p:cNvPr id="3" name="TextBox 2">
            <a:extLst>
              <a:ext uri="{FF2B5EF4-FFF2-40B4-BE49-F238E27FC236}">
                <a16:creationId xmlns:a16="http://schemas.microsoft.com/office/drawing/2014/main" id="{0C8DEFA6-BB97-4A14-AE4B-A05BF195FAF9}"/>
              </a:ext>
            </a:extLst>
          </p:cNvPr>
          <p:cNvSpPr txBox="1"/>
          <p:nvPr/>
        </p:nvSpPr>
        <p:spPr>
          <a:xfrm>
            <a:off x="2664823" y="1514007"/>
            <a:ext cx="9527177" cy="4438933"/>
          </a:xfrm>
          <a:prstGeom prst="rect">
            <a:avLst/>
          </a:prstGeom>
          <a:noFill/>
        </p:spPr>
        <p:txBody>
          <a:bodyPr wrap="square" rtlCol="0">
            <a:noAutofit/>
          </a:bodyPr>
          <a:lstStyle/>
          <a:p>
            <a:pPr algn="ctr"/>
            <a:r>
              <a:rPr lang="en-US" sz="2400" b="1" i="1" dirty="0">
                <a:solidFill>
                  <a:srgbClr val="003366"/>
                </a:solidFill>
              </a:rPr>
              <a:t>Sponsored by Mary Ellen Guffey and Dana Loewy</a:t>
            </a:r>
          </a:p>
          <a:p>
            <a:pPr algn="ctr"/>
            <a:endParaRPr lang="en-US" sz="2400" b="1" i="1" dirty="0">
              <a:solidFill>
                <a:srgbClr val="003366"/>
              </a:solidFill>
            </a:endParaRPr>
          </a:p>
          <a:p>
            <a:endParaRPr lang="en-US" sz="1400" dirty="0"/>
          </a:p>
          <a:p>
            <a:pPr algn="ctr"/>
            <a:r>
              <a:rPr lang="en-US" sz="4400" b="1" dirty="0"/>
              <a:t>Jeremy </a:t>
            </a:r>
            <a:r>
              <a:rPr lang="en-US" sz="4400" b="1" dirty="0" err="1"/>
              <a:t>Rosselot</a:t>
            </a:r>
            <a:r>
              <a:rPr lang="en-US" sz="4400" b="1" dirty="0"/>
              <a:t>-Merritt &amp; Janel Bloch</a:t>
            </a:r>
          </a:p>
          <a:p>
            <a:pPr algn="ctr"/>
            <a:r>
              <a:rPr lang="en-US" sz="4400" dirty="0"/>
              <a:t>University of Minnesota &amp;</a:t>
            </a:r>
          </a:p>
          <a:p>
            <a:pPr algn="ctr"/>
            <a:r>
              <a:rPr lang="en-US" sz="4400" dirty="0"/>
              <a:t>Northern Kentucky University</a:t>
            </a:r>
          </a:p>
          <a:p>
            <a:pPr algn="ctr"/>
            <a:endParaRPr lang="en-US" dirty="0"/>
          </a:p>
          <a:p>
            <a:pPr algn="ctr"/>
            <a:r>
              <a:rPr lang="en-US" sz="2800" dirty="0"/>
              <a:t>“Mentoring in business and professional communication: Case study of a multiyear dynamic”</a:t>
            </a:r>
          </a:p>
        </p:txBody>
      </p:sp>
      <p:pic>
        <p:nvPicPr>
          <p:cNvPr id="5" name="Picture 2" descr="ABC">
            <a:extLst>
              <a:ext uri="{FF2B5EF4-FFF2-40B4-BE49-F238E27FC236}">
                <a16:creationId xmlns:a16="http://schemas.microsoft.com/office/drawing/2014/main" id="{356DB3E3-8531-4E47-842E-E57C9B6915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4041" y="6195389"/>
            <a:ext cx="3023917" cy="66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wearing a suit and tie smiling at the camera&#10;&#10;Description automatically generated">
            <a:extLst>
              <a:ext uri="{FF2B5EF4-FFF2-40B4-BE49-F238E27FC236}">
                <a16:creationId xmlns:a16="http://schemas.microsoft.com/office/drawing/2014/main" id="{EE772061-643F-9446-808C-F110B9945C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495566"/>
            <a:ext cx="1802674" cy="2253343"/>
          </a:xfrm>
          <a:prstGeom prst="rect">
            <a:avLst/>
          </a:prstGeom>
        </p:spPr>
      </p:pic>
      <p:pic>
        <p:nvPicPr>
          <p:cNvPr id="8" name="Picture 7" descr="A person wearing glasses and smiling at the camera&#10;&#10;Description automatically generated">
            <a:extLst>
              <a:ext uri="{FF2B5EF4-FFF2-40B4-BE49-F238E27FC236}">
                <a16:creationId xmlns:a16="http://schemas.microsoft.com/office/drawing/2014/main" id="{F90FF5CE-A0CE-2F4E-BF7B-AAFFD453A1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146576"/>
            <a:ext cx="1802674" cy="2711424"/>
          </a:xfrm>
          <a:prstGeom prst="rect">
            <a:avLst/>
          </a:prstGeom>
        </p:spPr>
      </p:pic>
    </p:spTree>
    <p:extLst>
      <p:ext uri="{BB962C8B-B14F-4D97-AF65-F5344CB8AC3E}">
        <p14:creationId xmlns:p14="http://schemas.microsoft.com/office/powerpoint/2010/main" val="342601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9967</TotalTime>
  <Words>1677</Words>
  <Application>Microsoft Macintosh PowerPoint</Application>
  <PresentationFormat>Widescreen</PresentationFormat>
  <Paragraphs>215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Dubinsky, Jim</dc:creator>
  <cp:lastModifiedBy>Microsoft Office User</cp:lastModifiedBy>
  <cp:revision>11</cp:revision>
  <cp:lastPrinted>2020-10-28T23:20:36Z</cp:lastPrinted>
  <dcterms:created xsi:type="dcterms:W3CDTF">2020-10-28T23:09:26Z</dcterms:created>
  <dcterms:modified xsi:type="dcterms:W3CDTF">2020-11-06T16:05:48Z</dcterms:modified>
</cp:coreProperties>
</file>